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130" r:id="rId2"/>
    <p:sldId id="1257" r:id="rId3"/>
    <p:sldId id="1129" r:id="rId4"/>
    <p:sldId id="1285" r:id="rId5"/>
    <p:sldId id="1289" r:id="rId6"/>
    <p:sldId id="1284" r:id="rId7"/>
    <p:sldId id="1277" r:id="rId8"/>
    <p:sldId id="1283" r:id="rId9"/>
    <p:sldId id="1286" r:id="rId10"/>
    <p:sldId id="1287" r:id="rId11"/>
    <p:sldId id="1278" r:id="rId12"/>
    <p:sldId id="1291" r:id="rId13"/>
    <p:sldId id="1292" r:id="rId14"/>
    <p:sldId id="1290" r:id="rId15"/>
    <p:sldId id="1294" r:id="rId16"/>
    <p:sldId id="1295" r:id="rId17"/>
    <p:sldId id="1296" r:id="rId18"/>
    <p:sldId id="1297" r:id="rId19"/>
    <p:sldId id="1298" r:id="rId20"/>
    <p:sldId id="1299" r:id="rId21"/>
    <p:sldId id="1300" r:id="rId22"/>
    <p:sldId id="1279" r:id="rId23"/>
    <p:sldId id="1301" r:id="rId24"/>
    <p:sldId id="1302" r:id="rId25"/>
    <p:sldId id="1280" r:id="rId26"/>
    <p:sldId id="1303" r:id="rId27"/>
    <p:sldId id="1304" r:id="rId28"/>
  </p:sldIdLst>
  <p:sldSz cx="12196763" cy="6858000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FFFFF"/>
    <a:srgbClr val="F8F8F8"/>
    <a:srgbClr val="C1D1D0"/>
    <a:srgbClr val="9FB7B6"/>
    <a:srgbClr val="F66F0A"/>
    <a:srgbClr val="F8954A"/>
    <a:srgbClr val="2596B1"/>
    <a:srgbClr val="36B8D6"/>
    <a:srgbClr val="259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73908" autoAdjust="0"/>
  </p:normalViewPr>
  <p:slideViewPr>
    <p:cSldViewPr snapToObjects="1">
      <p:cViewPr varScale="1">
        <p:scale>
          <a:sx n="110" d="100"/>
          <a:sy n="110" d="100"/>
        </p:scale>
        <p:origin x="78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08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t>2023/5/4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Hello, My name is Yifan Chen. And this presentation is my report for my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wind farm extension work.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we also have to consider the noise produced by the wind turbines.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UK wind farm noise to be limited to an absolute level of 35-40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dB.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calculation, all results lies within limit.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although some of the results also reach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40dB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most of the wind comes from southwest direction. there are no nearby houses at The downdraft of the wind turbine, so the affects caused by noise are limited.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7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Part 3 is the design for the new wind turbine.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E1689F0-D8FB-450F-A36F-553F26501F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441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This design for the new wind turbine is by scaling down from a previously designed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turbine.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Scale factor is the ratio of the length of new blade over the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NREL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5 MW blade.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calculation, we can know that the scale factor is 0.9047.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this scale factor will be used to global scale.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0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the simulation, we can also identify that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optimal tip speed ratio is 8.1.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and The maximum Cp is 48.89%.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13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second part of the design is the blade design.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simulation, the bending moment can get as big as 8927.45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kNm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calculation, the bending moment can get as big as 7487.87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kNm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proof load which is used for blade design is obtained by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x1.5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x1.21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of the simulated bending moment.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8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Now we have to design the spar cap, since spar cap is the most important part of a turbine blade. after calculating for the thickness for the spar cap, we can obtain the mass of the spar cap by determining the material we are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gonna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use for the spar cap.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 my design, I use two options, one is to only use carbon fiber, the other one is to use 2/3 of glass fiber and 1/3 of carbon fiber.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mass for only CF is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3613.74kg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 The cost for the material is around 86.73 k£ 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mass for 2/3 GF and 1/3 CF is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7847.85kg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 The cost for the material is around 70.61 k£ 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If we only consider these two options, better to just use CF. since the mass is less than half of the other option, while the cost is about 18% more.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283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next part is the tower design. we can obtain the information of the tower from simulation after global scaling.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height of the tower is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78.252m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after global scaling in simulation.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tower is made of about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258t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of steel.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cost for the steel is around 119.1 k£.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44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blade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flapwise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vibration natural frequency is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0.35Hz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harmonic frequency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1P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crossovers over with natural frequency 1&amp;2 at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7rpm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 The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2P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crossovers with natural frequency 1&amp;2 at around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10.8rpm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We need to control the rotational speed of the blade to quickly skip these two rotational speed to avoid resonance.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2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as for the generator design.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new generator is scaled from a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3MW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direct drive permanent magnet generator.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generator “radius/axial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length”ratio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is set to be 2.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electromagnetic shear stress is to be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4MPa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after calculation, we can know that The new generator has 93 pole pairs.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and The cost for raw material is around 226.96 k£.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51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during foundation design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concrete plinth and buried depth is set to be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1.5m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1.8m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respectively.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 this case , we can calculate for the base dimension. The base dimension is about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14.4m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the results , we can see that about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245m³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of concrete and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40t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of steel bars are needed.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cost for these amount of materials is estimated around 46.7 k£</a:t>
            </a:r>
            <a:r>
              <a:rPr lang="zh-CN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99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During my presentation, I will briefly go through the work I have done in these five parts.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site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Characteristions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wind turbine selection for the new wind turbine yet to be built.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design for the new wind turbine.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cost estimation for the new wind turbine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 finally, the uncertainties in this project.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at last, it’s the controller design.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For this project, a PI controller is used.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method used to define the proportional and integral gains for this PI controller  is Ziegler–Nichols method.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value of the proportional gain which allows the pitch angle to start producing divergent oscillations is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2.99s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period of the oscillations of this output is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3.523s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By applying Ziegler–Nichols method, we can know that the final proportional gain is 1.3455 and the integral gain is 0.458.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27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amount of kWh energy produced by one new design wind turbine in a year is about 9.2 M.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amount of kWh energy produced by total three new design wind turbines in a year is about 27.7 M.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10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part 4 is the cost estimation for the new wind turbine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E1689F0-D8FB-450F-A36F-553F26501F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889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5 different rated power wind turbine, we can attempt to solve for the cost of a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4.5MW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wind turbine to approximate the spend.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a linear fitting of the rated power of wind turbine and cost, the cost for a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4.5MW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wind turbine is approximated to be 2.5 M£.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765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Turbine component cost estimates are derived from a 2015 Cost and Scaling report.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Total installed project capital expenditure in 2021 averaged is 1501 $/kW.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total estimation capital expenditure for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4.5MW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new wind turbine is 1.8 M£.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765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final part of this report is the uncertainties in this project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E1689F0-D8FB-450F-A36F-553F26501F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2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There are some uncertainties,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for example, the location of the new wind turbines.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Locations are picked using Websites. there will be quite an error.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scaling of the wind turbine.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design of new wind turbine is mostly by scaling down from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wind turbine.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Different parts of design cannot directly share a same scale factor since there are not really highly linear.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4400550" algn="l"/>
              </a:tabLst>
            </a:pP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during Simulation,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the 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Data read from simulation can be unprecise.	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4400550" algn="l"/>
              </a:tabLst>
            </a:pP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4400550" algn="l"/>
              </a:tabLst>
            </a:pP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Controller,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the 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Controller can be improved by using auto-tuning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PID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controller.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4400550" algn="l"/>
              </a:tabLst>
            </a:pP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4400550" algn="l"/>
              </a:tabLst>
            </a:pP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cost, The price for materials and the exchange rate for different currencies are changing in real-time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3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this is the end of my report, </a:t>
            </a:r>
            <a:r>
              <a:rPr lang="en-US" altLang="zh-CN" sz="18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Thank you for your attention!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395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Part one, site characteristics at </a:t>
            </a:r>
            <a:r>
              <a:rPr lang="en-US" altLang="zh-CN" sz="1200" kern="100" dirty="0" err="1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E1689F0-D8FB-450F-A36F-553F26501F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first thing I want to present is the wind rose graph at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this wind rose is based on the daily wind direction information gathered at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It shows that Most of the wind comes from southwest direction in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thich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indicates that this should be the direction the new wind turbines should be facing.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12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second thing is to use Measure Correlate Predict Strategy to Establish a linear relationship between wind speed at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and reference sites. In this project, the reference sites are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brize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Norton,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monkswood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coudon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From the results, we can determine that the wind characteristic at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Monksood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has the highest similarity since it has the highest coefficient of determination aka r-squared.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 can predict the long term average annual wind speed at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at the height of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78.5m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is 6.1875 m/s.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27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last thing I want to present in part one is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P90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wind speed at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this figure gives us the wind speed 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to be exceeded with 90% probability at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result shows that that 90% of annual wind speed at is about 5.89 m/s at the height of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78.5m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and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6.32m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/s at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124m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97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Part two is The wind turbine selection as reference for the new wind turbine yet to be built.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E1689F0-D8FB-450F-A36F-553F26501F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59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existing turbines are 6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2.05MW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turbines. By comparing the power curve of a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3.5MW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design and a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4.5MW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design, I think that the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4.5MW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Design is a better pick!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4.5MW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Design has the same range between cut in wind speed and rated wind speed as the old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MM92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turbines. It is more likely that it will fit better in the weather condition in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wind farm.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4.5MW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Design has a smaller radius for its blades. Taking the site location into account, it has less affect on the local residents.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 order to meet the requirement of energy production, 3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4.5MW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design turbines are needed.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58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After checking the geographic environment of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on the map, the north part of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Kelmarsh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is a good location for new turbines.  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when we are trying to find the site to place the new wind turbines, we have to consider the shadow flicker influence on the nearby residents.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the calculation, we  can see that House E seems to be within the distance of </a:t>
            </a:r>
            <a:r>
              <a:rPr lang="en-US" altLang="zh-CN" sz="1800" kern="100" dirty="0" err="1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10D</a:t>
            </a:r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of Turbine C.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which means that There will be some shadow flicker influence.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By avoiding affecting the residents, the Turbine C should be turn off during that period of time.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80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pattFill prst="lt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908720"/>
            <a:ext cx="12196763" cy="53273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756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pattFill prst="ltUpDiag">
          <a:fgClr>
            <a:srgbClr val="F6F6F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 userDrawn="1"/>
        </p:nvSpPr>
        <p:spPr bwMode="auto">
          <a:xfrm>
            <a:off x="11563350" y="6225159"/>
            <a:ext cx="576535" cy="576535"/>
          </a:xfrm>
          <a:custGeom>
            <a:avLst/>
            <a:gdLst>
              <a:gd name="connsiteX0" fmla="*/ 466762 w 466762"/>
              <a:gd name="connsiteY0" fmla="*/ 0 h 466762"/>
              <a:gd name="connsiteX1" fmla="*/ 466762 w 466762"/>
              <a:gd name="connsiteY1" fmla="*/ 466762 h 466762"/>
              <a:gd name="connsiteX2" fmla="*/ 0 w 466762"/>
              <a:gd name="connsiteY2" fmla="*/ 466762 h 46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62" h="466762">
                <a:moveTo>
                  <a:pt x="466762" y="0"/>
                </a:moveTo>
                <a:lnTo>
                  <a:pt x="466762" y="466762"/>
                </a:lnTo>
                <a:lnTo>
                  <a:pt x="0" y="466762"/>
                </a:ln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795548" y="6493917"/>
            <a:ext cx="423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D8D532AE-1218-4540-83FB-2A8BCE0E4579}" type="slidenum">
              <a:rPr lang="zh-CN" altLang="en-US" sz="1400" smtClean="0">
                <a:solidFill>
                  <a:schemeClr val="bg1"/>
                </a:solidFill>
                <a:latin typeface="+mj-ea"/>
                <a:ea typeface="+mj-ea"/>
              </a:rPr>
              <a:t>‹#›</a:t>
            </a:fld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7597"/>
            <a:ext cx="12196763" cy="6850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0.em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11.m4a"/><Relationship Id="rId7" Type="http://schemas.openxmlformats.org/officeDocument/2006/relationships/image" Target="../media/image16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1.em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emf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emf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emf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png"/><Relationship Id="rId5" Type="http://schemas.openxmlformats.org/officeDocument/2006/relationships/image" Target="../media/image38.emf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emf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6.png"/><Relationship Id="rId5" Type="http://schemas.openxmlformats.org/officeDocument/2006/relationships/image" Target="../media/image42.emf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emf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4.em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emf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7.em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emf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0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4.em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emf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22.m4a"/><Relationship Id="rId7" Type="http://schemas.openxmlformats.org/officeDocument/2006/relationships/image" Target="../media/image16.png"/><Relationship Id="rId2" Type="http://schemas.microsoft.com/office/2007/relationships/media" Target="../media/media22.m4a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emf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61.em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25.m4a"/><Relationship Id="rId7" Type="http://schemas.openxmlformats.org/officeDocument/2006/relationships/image" Target="../media/image16.png"/><Relationship Id="rId2" Type="http://schemas.microsoft.com/office/2007/relationships/media" Target="../media/media25.m4a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3.m4a"/><Relationship Id="rId7" Type="http://schemas.openxmlformats.org/officeDocument/2006/relationships/image" Target="../media/image16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7.m4a"/><Relationship Id="rId7" Type="http://schemas.openxmlformats.org/officeDocument/2006/relationships/image" Target="../media/image16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F290EB-D760-1F3C-0BDC-6EDA28B3C1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3" y="50665"/>
            <a:ext cx="3169221" cy="854159"/>
          </a:xfrm>
          <a:prstGeom prst="rect">
            <a:avLst/>
          </a:prstGeom>
          <a:noFill/>
        </p:spPr>
      </p:pic>
      <p:sp>
        <p:nvSpPr>
          <p:cNvPr id="21" name="文本框 20"/>
          <p:cNvSpPr txBox="1"/>
          <p:nvPr/>
        </p:nvSpPr>
        <p:spPr>
          <a:xfrm>
            <a:off x="395671" y="1902587"/>
            <a:ext cx="82232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solidFill>
                  <a:schemeClr val="bg1">
                    <a:alpha val="1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WORK REPORT</a:t>
            </a:r>
            <a:endParaRPr lang="zh-CN" altLang="en-US" sz="8000" dirty="0">
              <a:solidFill>
                <a:schemeClr val="bg1">
                  <a:alpha val="1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26235" y="2914079"/>
            <a:ext cx="10972746" cy="1049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</a:pPr>
            <a:r>
              <a:rPr lang="en-US" altLang="zh-CN" sz="5400" kern="0" dirty="0" err="1">
                <a:solidFill>
                  <a:schemeClr val="bg1"/>
                </a:solidFill>
                <a:latin typeface="+mj-ea"/>
              </a:rPr>
              <a:t>Kelmarsh</a:t>
            </a:r>
            <a:r>
              <a:rPr lang="en-US" altLang="zh-CN" sz="5400" kern="0" dirty="0">
                <a:solidFill>
                  <a:schemeClr val="bg1"/>
                </a:solidFill>
                <a:latin typeface="+mj-ea"/>
              </a:rPr>
              <a:t> Wind Farm Extension</a:t>
            </a:r>
            <a:endParaRPr lang="zh-CN" sz="54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2" name="TextBox 35"/>
          <p:cNvSpPr txBox="1"/>
          <p:nvPr/>
        </p:nvSpPr>
        <p:spPr>
          <a:xfrm>
            <a:off x="587264" y="2564306"/>
            <a:ext cx="6086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4.5MW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 Turbine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69789" y="5733256"/>
            <a:ext cx="1253382" cy="741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矩形: 圆角 63"/>
          <p:cNvSpPr/>
          <p:nvPr/>
        </p:nvSpPr>
        <p:spPr bwMode="auto">
          <a:xfrm>
            <a:off x="587264" y="4147462"/>
            <a:ext cx="2871814" cy="4351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72000" bIns="0" numCol="1" rtlCol="0" anchor="ctr" anchorCtr="0" compatLnSpc="1"/>
          <a:lstStyle/>
          <a:p>
            <a:pPr algn="r"/>
            <a:r>
              <a:rPr lang="en-US" altLang="zh-CN" sz="2000" dirty="0">
                <a:latin typeface="+mj-ea"/>
                <a:ea typeface="+mj-ea"/>
              </a:rPr>
              <a:t>05/2023</a:t>
            </a:r>
          </a:p>
        </p:txBody>
      </p:sp>
      <p:sp>
        <p:nvSpPr>
          <p:cNvPr id="66" name="矩形: 圆角 65"/>
          <p:cNvSpPr/>
          <p:nvPr/>
        </p:nvSpPr>
        <p:spPr bwMode="auto">
          <a:xfrm>
            <a:off x="587264" y="4147461"/>
            <a:ext cx="1540319" cy="444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Report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35">
            <a:extLst>
              <a:ext uri="{FF2B5EF4-FFF2-40B4-BE49-F238E27FC236}">
                <a16:creationId xmlns:a16="http://schemas.microsoft.com/office/drawing/2014/main" id="{A05A2AAC-6E42-569C-373B-07F536F73DB0}"/>
              </a:ext>
            </a:extLst>
          </p:cNvPr>
          <p:cNvSpPr txBox="1"/>
          <p:nvPr/>
        </p:nvSpPr>
        <p:spPr>
          <a:xfrm>
            <a:off x="619113" y="5231565"/>
            <a:ext cx="6086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S2280536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Yifan Chen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音频 27">
            <a:hlinkClick r:id="" action="ppaction://media"/>
            <a:extLst>
              <a:ext uri="{FF2B5EF4-FFF2-40B4-BE49-F238E27FC236}">
                <a16:creationId xmlns:a16="http://schemas.microsoft.com/office/drawing/2014/main" id="{E4492FB0-490D-4566-3C6C-FC629420E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252"/>
    </mc:Choice>
    <mc:Fallback>
      <p:transition advTm="7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Noise Propagation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516593" y="3573016"/>
            <a:ext cx="888232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UK wind farm noise to be limited to an absolute level of 35-40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dB.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calculation, all results lies within limit.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1865DD-900A-3B3E-8CAA-31390A789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869" y="1075978"/>
            <a:ext cx="8909050" cy="2343150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3A2883A2-6C61-E680-5331-B376EBB29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6758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2182"/>
    </mc:Choice>
    <mc:Fallback>
      <p:transition advTm="3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 bwMode="auto">
          <a:xfrm flipH="1">
            <a:off x="0" y="4866198"/>
            <a:ext cx="12196763" cy="1193198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9338741" y="3426672"/>
            <a:ext cx="17860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5000" b="0" i="0" u="none" strike="noStrike" kern="1200" cap="none" spc="0" normalizeH="0" baseline="0" noProof="0" dirty="0">
                <a:ln w="31750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Impact" panose="020B0806030902050204" pitchFamily="34" charset="0"/>
                <a:ea typeface="DFKai-SB" panose="03000509000000000000" pitchFamily="65" charset="-120"/>
                <a:cs typeface="+mn-cs"/>
              </a:rPr>
              <a:t>3</a:t>
            </a:r>
            <a:endParaRPr kumimoji="0" lang="zh-CN" altLang="en-US" sz="15000" b="0" i="0" u="none" strike="noStrike" kern="1200" cap="none" spc="0" normalizeH="0" baseline="0" noProof="0" dirty="0">
              <a:ln w="31750">
                <a:noFill/>
              </a:ln>
              <a:solidFill>
                <a:srgbClr val="00B050"/>
              </a:solidFill>
              <a:effectLst/>
              <a:uLnTx/>
              <a:uFillTx/>
              <a:latin typeface="Impact" panose="020B0806030902050204" pitchFamily="34" charset="0"/>
              <a:ea typeface="DFKai-SB" panose="03000509000000000000" pitchFamily="65" charset="-120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020420" y="4219867"/>
            <a:ext cx="275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PART </a:t>
            </a:r>
            <a:r>
              <a:rPr lang="en-US" altLang="zh-CN" sz="3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THREE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2" name="文本框 5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93926" y="4950166"/>
            <a:ext cx="7776864" cy="94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New Turbine Design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D2834-C4C7-D22B-31C0-340C571E98B4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28" name="音频 27">
            <a:hlinkClick r:id="" action="ppaction://media"/>
            <a:extLst>
              <a:ext uri="{FF2B5EF4-FFF2-40B4-BE49-F238E27FC236}">
                <a16:creationId xmlns:a16="http://schemas.microsoft.com/office/drawing/2014/main" id="{4C01F014-A098-7DA3-5F19-2FE09E4695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655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65"/>
    </mc:Choice>
    <mc:Fallback>
      <p:transition advTm="3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6174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00" dirty="0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Scaling for New Wind Turbine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666333" y="1340768"/>
            <a:ext cx="4738828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New wind turbine is scaled down from a previously designed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5MW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turbine.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 factor is 0.9047.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 factor is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ratio of the length of new blade over the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NREL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5 MW blade.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 factor is used to global scale.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76E06-5A2A-B316-25FB-895B048F1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29" y="854158"/>
            <a:ext cx="3533284" cy="27438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AE1BFD-895B-982B-239D-A095B0138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929" y="3789040"/>
            <a:ext cx="3533284" cy="2150695"/>
          </a:xfrm>
          <a:prstGeom prst="rect">
            <a:avLst/>
          </a:prstGeom>
        </p:spPr>
      </p:pic>
      <p:pic>
        <p:nvPicPr>
          <p:cNvPr id="51" name="音频 50">
            <a:hlinkClick r:id="" action="ppaction://media"/>
            <a:extLst>
              <a:ext uri="{FF2B5EF4-FFF2-40B4-BE49-F238E27FC236}">
                <a16:creationId xmlns:a16="http://schemas.microsoft.com/office/drawing/2014/main" id="{F5131549-77F0-E6AA-13E5-57A2B19B6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263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2831"/>
    </mc:Choice>
    <mc:Fallback>
      <p:transition advTm="22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289A549-3D7C-26C8-D526-E50D3DB9C8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7" t="1485" r="1496" b="7327"/>
          <a:stretch/>
        </p:blipFill>
        <p:spPr>
          <a:xfrm>
            <a:off x="913805" y="2780928"/>
            <a:ext cx="4499452" cy="295002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16031" y="142665"/>
            <a:ext cx="70385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 &amp; Ct of the New Wind Turbine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70389" y="2780928"/>
            <a:ext cx="432870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From simulation: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optimal tip speed ratio is 8.1.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maximum Cp is 48.89%.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46CB8D-6D3B-537B-E9D2-5028C0542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837" y="1518631"/>
            <a:ext cx="3345026" cy="819190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1832411C-8CBD-8971-4193-01668CEFB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325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540"/>
    </mc:Choice>
    <mc:Fallback>
      <p:transition advTm="12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Blade Design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600051" y="3573016"/>
            <a:ext cx="5386856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From simulation, the bending moment can get as big as 8927.45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kNm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calculation, the bending moment can get as big as 7487.87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kNm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 load which is used for blade design is obtained by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x1.5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x1.21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of the simulated bending moment.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ECEEA3-3D70-5B03-940B-1D66073DD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94" y="4149080"/>
            <a:ext cx="5671154" cy="22300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6DD1E6-D004-0BDF-F934-8799C1A8B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797" y="696662"/>
            <a:ext cx="4543224" cy="3253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275B70-7C73-23A2-1010-338E8BC51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533" y="677927"/>
            <a:ext cx="3263212" cy="3072355"/>
          </a:xfrm>
          <a:prstGeom prst="rect">
            <a:avLst/>
          </a:prstGeom>
        </p:spPr>
      </p:pic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3FEBE512-6E89-4388-44CC-D6BAD3710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847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4844"/>
    </mc:Choice>
    <mc:Fallback>
      <p:transition advTm="24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40FEF55-5CE7-1B55-4F92-22EC632B3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113" y="2636911"/>
            <a:ext cx="3592991" cy="275731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Blade Design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826573" y="3140968"/>
            <a:ext cx="4248472" cy="3782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mass for only CF is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3613.74kg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The cost for the material is around 86.73 k£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mass for 2/3 GF and 1/3 CF is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7847.85kg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The cost for the material is around 70.61 k£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 we only consider these two options, better to just use CF.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AABEAD-350F-9EAD-6119-74E242BE4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741" y="1002250"/>
            <a:ext cx="7302363" cy="13971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17B239-8A8C-A102-8F54-214A2BF4F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31" y="2636912"/>
            <a:ext cx="3592991" cy="27573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DA00DD-2DE3-8078-8CA1-7029F2AD9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4742" y="890626"/>
            <a:ext cx="3322644" cy="1746286"/>
          </a:xfrm>
          <a:prstGeom prst="rect">
            <a:avLst/>
          </a:prstGeom>
        </p:spPr>
      </p:pic>
      <p:pic>
        <p:nvPicPr>
          <p:cNvPr id="53" name="音频 52">
            <a:hlinkClick r:id="" action="ppaction://media"/>
            <a:extLst>
              <a:ext uri="{FF2B5EF4-FFF2-40B4-BE49-F238E27FC236}">
                <a16:creationId xmlns:a16="http://schemas.microsoft.com/office/drawing/2014/main" id="{9AA3424E-5400-406C-27BD-EA072F02C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465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947"/>
    </mc:Choice>
    <mc:Fallback>
      <p:transition advTm="36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AE111A-84A3-2E94-5FA9-4EA12E8CD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67" y="980728"/>
            <a:ext cx="8293100" cy="127635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Tower Design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306293" y="2996952"/>
            <a:ext cx="4991797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height of the tower is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78.252m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from global scaling in simulation.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tower is made of 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258t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of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steel.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cost for the steel is around 119.1 k£.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364E5E-8858-5B1A-9A37-2C58C6CB0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167" y="2501478"/>
            <a:ext cx="3441700" cy="3403600"/>
          </a:xfrm>
          <a:prstGeom prst="rect">
            <a:avLst/>
          </a:prstGeom>
        </p:spPr>
      </p:pic>
      <p:pic>
        <p:nvPicPr>
          <p:cNvPr id="31" name="音频 30">
            <a:hlinkClick r:id="" action="ppaction://media"/>
            <a:extLst>
              <a:ext uri="{FF2B5EF4-FFF2-40B4-BE49-F238E27FC236}">
                <a16:creationId xmlns:a16="http://schemas.microsoft.com/office/drawing/2014/main" id="{F6D0A8FA-0065-EC3A-87C1-CFC3C559B5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4705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4409"/>
    </mc:Choice>
    <mc:Fallback>
      <p:transition advTm="24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Tower Design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378301" y="3465747"/>
            <a:ext cx="6336704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blade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flapwise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vibration natural frequency is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0.35Hz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harmonic frequency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1P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crossovers over with natural frequency 1&amp;2 at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7rpm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The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crossovers with natural frequency 1&amp;2 at around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10.8rpm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 need to control the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rota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tional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speed of the blade to quickly skip these two rotational speed.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222374-FDBC-B72C-C0BF-78E5CC1F6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42" y="734370"/>
            <a:ext cx="3996689" cy="37702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8FB267-DEDF-33C7-9B6F-A53A70C3A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41" y="4607243"/>
            <a:ext cx="3996689" cy="21770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3C5BF6-703B-0C17-CC15-6C3C070F3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1348" y="734370"/>
            <a:ext cx="4896544" cy="2613433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8C08C5F8-3615-2FDD-B05D-8E2D74523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548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3800"/>
    </mc:Choice>
    <mc:Fallback>
      <p:transition advTm="23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Generator Design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452233" y="3250883"/>
            <a:ext cx="5758716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new generator is scaled from a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3MW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DDPMG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generator “radius/axial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length”ratio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is set to be 2.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electromagnetic shear stress is to be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4MPa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new generator 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 93 pole pairs.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cost for r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 material is around 226.96 k£.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32986C-E29E-E06D-F4BB-0C2F40FFE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26" y="987864"/>
            <a:ext cx="3888432" cy="54329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F3767F-3FB4-3090-2761-C18503F11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221" y="996645"/>
            <a:ext cx="5976664" cy="837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E7D46C-CA6C-3DE9-3FB5-44BF3595AE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0785" y="1833666"/>
            <a:ext cx="2324100" cy="920750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8BED9518-313B-6C83-06FB-A7AABFDF8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864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8977"/>
    </mc:Choice>
    <mc:Fallback>
      <p:transition advTm="28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Foundation Design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920861" y="3217777"/>
            <a:ext cx="4824536" cy="3782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concrete plinth and buried depth is set to be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1.5m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and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1.8m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respectively.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base dimension is 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14.4m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this case.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245m³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of concrete and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40t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of steel bars are needed.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cost for material is estimated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aroun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46.7 k£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3F315E-7960-F969-B448-2B43B80BC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485" y="854159"/>
            <a:ext cx="4132622" cy="22656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F8AABE-7DD9-0FE9-D20F-820DF23CA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98" y="854159"/>
            <a:ext cx="5653217" cy="26929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93C4F6-1732-32E8-1388-6F302C866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031" y="3706077"/>
            <a:ext cx="2559050" cy="16446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5039B8-4A9C-8935-36A4-BC747DDBE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9088" y="4662600"/>
            <a:ext cx="2413000" cy="54610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7802F33-451D-2C78-317C-789DFDA378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964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3319"/>
    </mc:Choice>
    <mc:Fallback>
      <p:transition advTm="33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0" r="72" b="49562"/>
          <a:stretch>
            <a:fillRect/>
          </a:stretch>
        </p:blipFill>
        <p:spPr>
          <a:xfrm>
            <a:off x="-36" y="0"/>
            <a:ext cx="12196799" cy="3140968"/>
          </a:xfrm>
          <a:custGeom>
            <a:avLst/>
            <a:gdLst>
              <a:gd name="connsiteX0" fmla="*/ 0 w 8670169"/>
              <a:gd name="connsiteY0" fmla="*/ 0 h 3140968"/>
              <a:gd name="connsiteX1" fmla="*/ 8670169 w 8670169"/>
              <a:gd name="connsiteY1" fmla="*/ 0 h 3140968"/>
              <a:gd name="connsiteX2" fmla="*/ 8670169 w 8670169"/>
              <a:gd name="connsiteY2" fmla="*/ 3140968 h 3140968"/>
              <a:gd name="connsiteX3" fmla="*/ 0 w 8670169"/>
              <a:gd name="connsiteY3" fmla="*/ 3140968 h 314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70169" h="3140968">
                <a:moveTo>
                  <a:pt x="0" y="0"/>
                </a:moveTo>
                <a:lnTo>
                  <a:pt x="8670169" y="0"/>
                </a:lnTo>
                <a:lnTo>
                  <a:pt x="8670169" y="3140968"/>
                </a:lnTo>
                <a:lnTo>
                  <a:pt x="0" y="3140968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82" name="矩形: 圆角 81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2728902" y="3709917"/>
            <a:ext cx="605997" cy="605997"/>
          </a:xfrm>
          <a:prstGeom prst="roundRect">
            <a:avLst>
              <a:gd name="adj" fmla="val 7236"/>
            </a:avLst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: 圆角 82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3419211" y="3709917"/>
            <a:ext cx="3327242" cy="605997"/>
          </a:xfrm>
          <a:prstGeom prst="roundRect">
            <a:avLst>
              <a:gd name="adj" fmla="val 10380"/>
            </a:avLst>
          </a:prstGeom>
          <a:solidFill>
            <a:schemeClr val="bg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矩形: 圆角 83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2728902" y="4566667"/>
            <a:ext cx="605997" cy="605997"/>
          </a:xfrm>
          <a:prstGeom prst="roundRect">
            <a:avLst>
              <a:gd name="adj" fmla="val 7236"/>
            </a:avLst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矩形: 圆角 84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3419211" y="4566667"/>
            <a:ext cx="3327242" cy="605997"/>
          </a:xfrm>
          <a:prstGeom prst="roundRect">
            <a:avLst>
              <a:gd name="adj" fmla="val 10380"/>
            </a:avLst>
          </a:prstGeom>
          <a:solidFill>
            <a:schemeClr val="bg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矩形: 圆角 85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2728902" y="5438775"/>
            <a:ext cx="605997" cy="605997"/>
          </a:xfrm>
          <a:prstGeom prst="roundRect">
            <a:avLst>
              <a:gd name="adj" fmla="val 7236"/>
            </a:avLst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矩形: 圆角 86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3419211" y="5438775"/>
            <a:ext cx="3327242" cy="605997"/>
          </a:xfrm>
          <a:prstGeom prst="roundRect">
            <a:avLst>
              <a:gd name="adj" fmla="val 10380"/>
            </a:avLst>
          </a:prstGeom>
          <a:solidFill>
            <a:schemeClr val="bg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矩形: 圆角 87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7110778" y="3709917"/>
            <a:ext cx="605997" cy="605997"/>
          </a:xfrm>
          <a:prstGeom prst="roundRect">
            <a:avLst>
              <a:gd name="adj" fmla="val 7236"/>
            </a:avLst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: 圆角 88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7801087" y="3709917"/>
            <a:ext cx="3327242" cy="605997"/>
          </a:xfrm>
          <a:prstGeom prst="roundRect">
            <a:avLst>
              <a:gd name="adj" fmla="val 10380"/>
            </a:avLst>
          </a:prstGeom>
          <a:solidFill>
            <a:schemeClr val="bg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" name="矩形: 圆角 89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7110778" y="4562975"/>
            <a:ext cx="605997" cy="605997"/>
          </a:xfrm>
          <a:prstGeom prst="roundRect">
            <a:avLst>
              <a:gd name="adj" fmla="val 7236"/>
            </a:avLst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: 圆角 90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7801087" y="4562975"/>
            <a:ext cx="3327242" cy="605997"/>
          </a:xfrm>
          <a:prstGeom prst="roundRect">
            <a:avLst>
              <a:gd name="adj" fmla="val 10380"/>
            </a:avLst>
          </a:prstGeom>
          <a:solidFill>
            <a:schemeClr val="bg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TextBox 4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68366" y="4686558"/>
            <a:ext cx="31340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b="0" dirty="0">
                <a:solidFill>
                  <a:srgbClr val="3D3D3D"/>
                </a:solidFill>
              </a:rPr>
              <a:t>Turbine Selection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TextBox 4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68368" y="3804193"/>
            <a:ext cx="336239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Site Characteristics</a:t>
            </a:r>
          </a:p>
        </p:txBody>
      </p:sp>
      <p:sp>
        <p:nvSpPr>
          <p:cNvPr id="94" name="TextBox 4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68367" y="5529407"/>
            <a:ext cx="3134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New Turbine Design</a:t>
            </a:r>
          </a:p>
        </p:txBody>
      </p:sp>
      <p:sp>
        <p:nvSpPr>
          <p:cNvPr id="95" name="TextBox 4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850244" y="3786399"/>
            <a:ext cx="29511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Cost Estimation</a:t>
            </a:r>
          </a:p>
        </p:txBody>
      </p:sp>
      <p:sp>
        <p:nvSpPr>
          <p:cNvPr id="96" name="TextBox 4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850244" y="4653607"/>
            <a:ext cx="29511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Uncertainties</a:t>
            </a:r>
          </a:p>
        </p:txBody>
      </p:sp>
      <p:sp>
        <p:nvSpPr>
          <p:cNvPr id="9" name="矩形 8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385645" y="0"/>
            <a:ext cx="1858111" cy="6044772"/>
          </a:xfrm>
          <a:prstGeom prst="rect">
            <a:avLst/>
          </a:prstGeom>
          <a:solidFill>
            <a:srgbClr val="92D05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TextBox 5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5645" y="4638731"/>
            <a:ext cx="293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98CD68-C05B-0F72-F4FD-71E798D37E7C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29" name="音频 28">
            <a:hlinkClick r:id="" action="ppaction://media"/>
            <a:extLst>
              <a:ext uri="{FF2B5EF4-FFF2-40B4-BE49-F238E27FC236}">
                <a16:creationId xmlns:a16="http://schemas.microsoft.com/office/drawing/2014/main" id="{C983BA38-EAE3-34CC-05DB-FDF8A464A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039"/>
    </mc:Choice>
    <mc:Fallback>
      <p:transition advTm="17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Controller Design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186613" y="978748"/>
            <a:ext cx="3380674" cy="502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method used to define the proportional and integral gains is </a:t>
            </a:r>
            <a:r>
              <a:rPr kumimoji="0" lang="es-E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Ziegler–Nichols method.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The value of the proportional gain which allows the pitch angle to start producing divergent oscillations is </a:t>
            </a:r>
            <a:r>
              <a:rPr lang="en-US" altLang="zh-CN" dirty="0" err="1"/>
              <a:t>2.99s</a:t>
            </a:r>
            <a:r>
              <a:rPr lang="en-US" altLang="zh-CN" dirty="0"/>
              <a:t>. 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The period of the oscillations of this output is </a:t>
            </a:r>
            <a:r>
              <a:rPr lang="en-US" altLang="zh-CN" dirty="0" err="1"/>
              <a:t>3.523s</a:t>
            </a:r>
            <a:r>
              <a:rPr lang="en-US" altLang="zh-CN" dirty="0"/>
              <a:t>.</a:t>
            </a:r>
            <a:endParaRPr kumimoji="0" lang="es-E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DC3A49-5AC1-1A90-70B0-9ED7AB286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05" y="1397285"/>
            <a:ext cx="2601868" cy="3024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C64C31-2119-0BF0-9862-FCA41E9A6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2117" y="983779"/>
            <a:ext cx="1877911" cy="3852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DA70EE-A3DB-61E2-A8A0-25F21E57EB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358" y="983779"/>
            <a:ext cx="1877911" cy="3880042"/>
          </a:xfrm>
          <a:prstGeom prst="rect">
            <a:avLst/>
          </a:prstGeom>
        </p:spPr>
      </p:pic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4BCCA45C-044B-72D9-ED52-4B6430622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6703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634"/>
    </mc:Choice>
    <mc:Fallback>
      <p:transition advTm="25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Energy Yield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314405" y="1916832"/>
            <a:ext cx="4442766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amount of kWh energy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produced by one new wind turbine in a year is about 9.2 M.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amount of kWh energy produced by total three wind turbines in a year is about 27.7 M.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4CD9F0-D38A-1BBE-AA63-729AE2B9C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16" y="1548190"/>
            <a:ext cx="4578493" cy="27617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D4747C-F176-E313-4D2D-B7557ACE3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6208" y="4581128"/>
            <a:ext cx="3048307" cy="556184"/>
          </a:xfrm>
          <a:prstGeom prst="rect">
            <a:avLst/>
          </a:prstGeom>
        </p:spPr>
      </p:pic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4EC94F73-797F-9211-8168-A4F0E6F92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551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390"/>
    </mc:Choice>
    <mc:Fallback>
      <p:transition advTm="17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 bwMode="auto">
          <a:xfrm flipH="1">
            <a:off x="0" y="4866198"/>
            <a:ext cx="12196763" cy="1193198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9338741" y="3426672"/>
            <a:ext cx="17860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5000" b="0" i="0" u="none" strike="noStrike" kern="1200" cap="none" spc="0" normalizeH="0" baseline="0" noProof="0" dirty="0">
                <a:ln w="31750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Impact" panose="020B0806030902050204" pitchFamily="34" charset="0"/>
                <a:ea typeface="DFKai-SB" panose="03000509000000000000" pitchFamily="65" charset="-120"/>
                <a:cs typeface="+mn-cs"/>
              </a:rPr>
              <a:t>4</a:t>
            </a:r>
            <a:endParaRPr kumimoji="0" lang="zh-CN" altLang="en-US" sz="15000" b="0" i="0" u="none" strike="noStrike" kern="1200" cap="none" spc="0" normalizeH="0" baseline="0" noProof="0" dirty="0">
              <a:ln w="31750">
                <a:noFill/>
              </a:ln>
              <a:solidFill>
                <a:srgbClr val="00B050"/>
              </a:solidFill>
              <a:effectLst/>
              <a:uLnTx/>
              <a:uFillTx/>
              <a:latin typeface="Impact" panose="020B0806030902050204" pitchFamily="34" charset="0"/>
              <a:ea typeface="DFKai-SB" panose="03000509000000000000" pitchFamily="65" charset="-120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177514" y="4219867"/>
            <a:ext cx="259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PART </a:t>
            </a:r>
            <a:r>
              <a:rPr lang="en-US" altLang="zh-CN" sz="3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FOUR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2" name="文本框 5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35668" y="4950166"/>
            <a:ext cx="6735121" cy="94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Cost Estimation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D2834-C4C7-D22B-31C0-340C571E98B4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5E4624DA-00AD-1F8F-3A31-2AD7F31B14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826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17"/>
    </mc:Choice>
    <mc:Fallback>
      <p:transition advTm="3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Cost Estimation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754565" y="1196752"/>
            <a:ext cx="3672408" cy="419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5 different rated power wind turbine, we can attempt to solve for the cost for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4.5MW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 turbine to approximate the spend.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From a linear fitting of the rated power of wind turbine and cost, the cost for a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4.5MW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wind turbine is approximated to be 2.5 M£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CADF62-E43B-C1F1-385B-0086BB922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33" y="2859690"/>
            <a:ext cx="6407728" cy="35531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D640E7-7BEF-010F-5C3F-5FEF5E411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3" y="1041837"/>
            <a:ext cx="6407728" cy="1697764"/>
          </a:xfrm>
          <a:prstGeom prst="rect">
            <a:avLst/>
          </a:prstGeom>
        </p:spPr>
      </p:pic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3A7F3141-FA20-C2F9-8081-15B9C8E2B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357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2580"/>
    </mc:Choice>
    <mc:Fallback>
      <p:transition advTm="22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6678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CapE</a:t>
            </a:r>
            <a:r>
              <a:rPr lang="en-US" altLang="zh-CN" sz="2800" b="1" kern="100" dirty="0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 of the Wind Turbine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746453" y="1393963"/>
            <a:ext cx="3866702" cy="3782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Turbine component cost estimates are derived from 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2015 Cost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 Scaling report.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 installed project capital expenditure in 2021 averaged is 1501 $/kW.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total estimation capital expenditure for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4.5MW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new wind turbine is 1.8 M£.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2E6169-6295-F25F-F2A6-35380F1F2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805" y="1393963"/>
            <a:ext cx="4959521" cy="4067123"/>
          </a:xfrm>
          <a:prstGeom prst="rect">
            <a:avLst/>
          </a:prstGeom>
        </p:spPr>
      </p:pic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DC3FB809-5F4F-65B1-71D8-D3BE208A8A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832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751"/>
    </mc:Choice>
    <mc:Fallback>
      <p:transition advTm="25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 bwMode="auto">
          <a:xfrm flipH="1">
            <a:off x="0" y="4866198"/>
            <a:ext cx="12196763" cy="1193198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9338741" y="3426672"/>
            <a:ext cx="17860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5000" b="0" i="0" u="none" strike="noStrike" kern="1200" cap="none" spc="0" normalizeH="0" baseline="0" noProof="0" dirty="0">
                <a:ln w="31750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Impact" panose="020B0806030902050204" pitchFamily="34" charset="0"/>
                <a:ea typeface="DFKai-SB" panose="03000509000000000000" pitchFamily="65" charset="-120"/>
                <a:cs typeface="+mn-cs"/>
              </a:rPr>
              <a:t>5</a:t>
            </a:r>
            <a:endParaRPr kumimoji="0" lang="zh-CN" altLang="en-US" sz="15000" b="0" i="0" u="none" strike="noStrike" kern="1200" cap="none" spc="0" normalizeH="0" baseline="0" noProof="0" dirty="0">
              <a:ln w="31750">
                <a:noFill/>
              </a:ln>
              <a:solidFill>
                <a:srgbClr val="00B050"/>
              </a:solidFill>
              <a:effectLst/>
              <a:uLnTx/>
              <a:uFillTx/>
              <a:latin typeface="Impact" panose="020B0806030902050204" pitchFamily="34" charset="0"/>
              <a:ea typeface="DFKai-SB" panose="03000509000000000000" pitchFamily="65" charset="-120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493306" y="4219867"/>
            <a:ext cx="2277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PART FIVE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2" name="文本框 5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35668" y="4950166"/>
            <a:ext cx="6735121" cy="94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Uncertainties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D2834-C4C7-D22B-31C0-340C571E98B4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8997B59-1118-6861-B2D1-4AA110B2C1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6476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946"/>
    </mc:Choice>
    <mc:Fallback>
      <p:transition advTm="4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Uncertainties</a:t>
            </a:r>
            <a:endParaRPr kumimoji="0" lang="zh-CN" altLang="en-US" sz="2800" b="1" i="0" u="none" strike="noStrike" kern="1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任意多边形 6"/>
          <p:cNvSpPr/>
          <p:nvPr/>
        </p:nvSpPr>
        <p:spPr bwMode="auto">
          <a:xfrm>
            <a:off x="4774019" y="2838450"/>
            <a:ext cx="1474788" cy="1474788"/>
          </a:xfrm>
          <a:custGeom>
            <a:avLst/>
            <a:gdLst>
              <a:gd name="T0" fmla="*/ 737089 w 3744402"/>
              <a:gd name="T1" fmla="*/ 0 h 3744402"/>
              <a:gd name="T2" fmla="*/ 830762 w 3744402"/>
              <a:gd name="T3" fmla="*/ 38800 h 3744402"/>
              <a:gd name="T4" fmla="*/ 1435378 w 3744402"/>
              <a:gd name="T5" fmla="*/ 643416 h 3744402"/>
              <a:gd name="T6" fmla="*/ 1435378 w 3744402"/>
              <a:gd name="T7" fmla="*/ 830762 h 3744402"/>
              <a:gd name="T8" fmla="*/ 830762 w 3744402"/>
              <a:gd name="T9" fmla="*/ 1435378 h 3744402"/>
              <a:gd name="T10" fmla="*/ 643416 w 3744402"/>
              <a:gd name="T11" fmla="*/ 1435378 h 3744402"/>
              <a:gd name="T12" fmla="*/ 38800 w 3744402"/>
              <a:gd name="T13" fmla="*/ 830762 h 3744402"/>
              <a:gd name="T14" fmla="*/ 38800 w 3744402"/>
              <a:gd name="T15" fmla="*/ 643416 h 3744402"/>
              <a:gd name="T16" fmla="*/ 643416 w 3744402"/>
              <a:gd name="T17" fmla="*/ 38800 h 3744402"/>
              <a:gd name="T18" fmla="*/ 737089 w 3744402"/>
              <a:gd name="T19" fmla="*/ 0 h 374440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744402" h="3744402">
                <a:moveTo>
                  <a:pt x="1872201" y="0"/>
                </a:moveTo>
                <a:cubicBezTo>
                  <a:pt x="1958315" y="0"/>
                  <a:pt x="2044428" y="32851"/>
                  <a:pt x="2110130" y="98553"/>
                </a:cubicBezTo>
                <a:lnTo>
                  <a:pt x="3645849" y="1634272"/>
                </a:lnTo>
                <a:cubicBezTo>
                  <a:pt x="3777253" y="1765676"/>
                  <a:pt x="3777253" y="1978726"/>
                  <a:pt x="3645849" y="2110131"/>
                </a:cubicBezTo>
                <a:lnTo>
                  <a:pt x="2110130" y="3645849"/>
                </a:lnTo>
                <a:cubicBezTo>
                  <a:pt x="1978726" y="3777254"/>
                  <a:pt x="1765676" y="3777254"/>
                  <a:pt x="1634272" y="3645849"/>
                </a:cubicBezTo>
                <a:lnTo>
                  <a:pt x="98553" y="2110131"/>
                </a:lnTo>
                <a:cubicBezTo>
                  <a:pt x="-32851" y="1978726"/>
                  <a:pt x="-32851" y="1765676"/>
                  <a:pt x="98553" y="1634272"/>
                </a:cubicBezTo>
                <a:lnTo>
                  <a:pt x="1634272" y="98553"/>
                </a:lnTo>
                <a:cubicBezTo>
                  <a:pt x="1699974" y="32851"/>
                  <a:pt x="1786088" y="0"/>
                  <a:pt x="18722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Simulation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任意多边形 5"/>
          <p:cNvSpPr/>
          <p:nvPr/>
        </p:nvSpPr>
        <p:spPr bwMode="auto">
          <a:xfrm>
            <a:off x="3859619" y="1954213"/>
            <a:ext cx="1474788" cy="1474787"/>
          </a:xfrm>
          <a:custGeom>
            <a:avLst/>
            <a:gdLst>
              <a:gd name="T0" fmla="*/ 737089 w 3744402"/>
              <a:gd name="T1" fmla="*/ 0 h 3744402"/>
              <a:gd name="T2" fmla="*/ 830762 w 3744402"/>
              <a:gd name="T3" fmla="*/ 38800 h 3744402"/>
              <a:gd name="T4" fmla="*/ 1435378 w 3744402"/>
              <a:gd name="T5" fmla="*/ 643416 h 3744402"/>
              <a:gd name="T6" fmla="*/ 1435378 w 3744402"/>
              <a:gd name="T7" fmla="*/ 830762 h 3744402"/>
              <a:gd name="T8" fmla="*/ 830762 w 3744402"/>
              <a:gd name="T9" fmla="*/ 1435378 h 3744402"/>
              <a:gd name="T10" fmla="*/ 643416 w 3744402"/>
              <a:gd name="T11" fmla="*/ 1435378 h 3744402"/>
              <a:gd name="T12" fmla="*/ 38800 w 3744402"/>
              <a:gd name="T13" fmla="*/ 830762 h 3744402"/>
              <a:gd name="T14" fmla="*/ 38800 w 3744402"/>
              <a:gd name="T15" fmla="*/ 643416 h 3744402"/>
              <a:gd name="T16" fmla="*/ 643416 w 3744402"/>
              <a:gd name="T17" fmla="*/ 38800 h 3744402"/>
              <a:gd name="T18" fmla="*/ 737089 w 3744402"/>
              <a:gd name="T19" fmla="*/ 0 h 374440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744402" h="3744402">
                <a:moveTo>
                  <a:pt x="1872201" y="0"/>
                </a:moveTo>
                <a:cubicBezTo>
                  <a:pt x="1958315" y="0"/>
                  <a:pt x="2044428" y="32851"/>
                  <a:pt x="2110130" y="98553"/>
                </a:cubicBezTo>
                <a:lnTo>
                  <a:pt x="3645849" y="1634272"/>
                </a:lnTo>
                <a:cubicBezTo>
                  <a:pt x="3777253" y="1765676"/>
                  <a:pt x="3777253" y="1978726"/>
                  <a:pt x="3645849" y="2110131"/>
                </a:cubicBezTo>
                <a:lnTo>
                  <a:pt x="2110130" y="3645849"/>
                </a:lnTo>
                <a:cubicBezTo>
                  <a:pt x="1978726" y="3777254"/>
                  <a:pt x="1765676" y="3777254"/>
                  <a:pt x="1634272" y="3645849"/>
                </a:cubicBezTo>
                <a:lnTo>
                  <a:pt x="98553" y="2110131"/>
                </a:lnTo>
                <a:cubicBezTo>
                  <a:pt x="-32851" y="1978726"/>
                  <a:pt x="-32851" y="1765676"/>
                  <a:pt x="98553" y="1634272"/>
                </a:cubicBezTo>
                <a:lnTo>
                  <a:pt x="1634272" y="98553"/>
                </a:lnTo>
                <a:cubicBezTo>
                  <a:pt x="1699974" y="32851"/>
                  <a:pt x="1786088" y="0"/>
                  <a:pt x="18722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rPr>
              <a:t>Scaling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任意多边形 7"/>
          <p:cNvSpPr/>
          <p:nvPr/>
        </p:nvSpPr>
        <p:spPr bwMode="auto">
          <a:xfrm>
            <a:off x="3859619" y="3721100"/>
            <a:ext cx="1474788" cy="1474788"/>
          </a:xfrm>
          <a:custGeom>
            <a:avLst/>
            <a:gdLst>
              <a:gd name="T0" fmla="*/ 737089 w 3744402"/>
              <a:gd name="T1" fmla="*/ 0 h 3744402"/>
              <a:gd name="T2" fmla="*/ 830762 w 3744402"/>
              <a:gd name="T3" fmla="*/ 38800 h 3744402"/>
              <a:gd name="T4" fmla="*/ 1435378 w 3744402"/>
              <a:gd name="T5" fmla="*/ 643416 h 3744402"/>
              <a:gd name="T6" fmla="*/ 1435378 w 3744402"/>
              <a:gd name="T7" fmla="*/ 830762 h 3744402"/>
              <a:gd name="T8" fmla="*/ 830762 w 3744402"/>
              <a:gd name="T9" fmla="*/ 1435378 h 3744402"/>
              <a:gd name="T10" fmla="*/ 643416 w 3744402"/>
              <a:gd name="T11" fmla="*/ 1435378 h 3744402"/>
              <a:gd name="T12" fmla="*/ 38800 w 3744402"/>
              <a:gd name="T13" fmla="*/ 830762 h 3744402"/>
              <a:gd name="T14" fmla="*/ 38800 w 3744402"/>
              <a:gd name="T15" fmla="*/ 643416 h 3744402"/>
              <a:gd name="T16" fmla="*/ 643416 w 3744402"/>
              <a:gd name="T17" fmla="*/ 38800 h 3744402"/>
              <a:gd name="T18" fmla="*/ 737089 w 3744402"/>
              <a:gd name="T19" fmla="*/ 0 h 374440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744402" h="3744402">
                <a:moveTo>
                  <a:pt x="1872201" y="0"/>
                </a:moveTo>
                <a:cubicBezTo>
                  <a:pt x="1958315" y="0"/>
                  <a:pt x="2044428" y="32851"/>
                  <a:pt x="2110130" y="98553"/>
                </a:cubicBezTo>
                <a:lnTo>
                  <a:pt x="3645849" y="1634272"/>
                </a:lnTo>
                <a:cubicBezTo>
                  <a:pt x="3777253" y="1765676"/>
                  <a:pt x="3777253" y="1978726"/>
                  <a:pt x="3645849" y="2110131"/>
                </a:cubicBezTo>
                <a:lnTo>
                  <a:pt x="2110130" y="3645849"/>
                </a:lnTo>
                <a:cubicBezTo>
                  <a:pt x="1978726" y="3777254"/>
                  <a:pt x="1765676" y="3777254"/>
                  <a:pt x="1634272" y="3645849"/>
                </a:cubicBezTo>
                <a:lnTo>
                  <a:pt x="98553" y="2110131"/>
                </a:lnTo>
                <a:cubicBezTo>
                  <a:pt x="-32851" y="1978726"/>
                  <a:pt x="-32851" y="1765676"/>
                  <a:pt x="98553" y="1634272"/>
                </a:cubicBezTo>
                <a:lnTo>
                  <a:pt x="1634272" y="98553"/>
                </a:lnTo>
                <a:cubicBezTo>
                  <a:pt x="1699974" y="32851"/>
                  <a:pt x="1786088" y="0"/>
                  <a:pt x="1872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Controller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任意多边形 8"/>
          <p:cNvSpPr/>
          <p:nvPr/>
        </p:nvSpPr>
        <p:spPr bwMode="auto">
          <a:xfrm>
            <a:off x="2945219" y="4606925"/>
            <a:ext cx="1474788" cy="1474788"/>
          </a:xfrm>
          <a:custGeom>
            <a:avLst/>
            <a:gdLst>
              <a:gd name="T0" fmla="*/ 737089 w 3744402"/>
              <a:gd name="T1" fmla="*/ 0 h 3744402"/>
              <a:gd name="T2" fmla="*/ 830762 w 3744402"/>
              <a:gd name="T3" fmla="*/ 38800 h 3744402"/>
              <a:gd name="T4" fmla="*/ 1435378 w 3744402"/>
              <a:gd name="T5" fmla="*/ 643416 h 3744402"/>
              <a:gd name="T6" fmla="*/ 1435378 w 3744402"/>
              <a:gd name="T7" fmla="*/ 830762 h 3744402"/>
              <a:gd name="T8" fmla="*/ 830762 w 3744402"/>
              <a:gd name="T9" fmla="*/ 1435378 h 3744402"/>
              <a:gd name="T10" fmla="*/ 643416 w 3744402"/>
              <a:gd name="T11" fmla="*/ 1435378 h 3744402"/>
              <a:gd name="T12" fmla="*/ 38800 w 3744402"/>
              <a:gd name="T13" fmla="*/ 830762 h 3744402"/>
              <a:gd name="T14" fmla="*/ 38800 w 3744402"/>
              <a:gd name="T15" fmla="*/ 643416 h 3744402"/>
              <a:gd name="T16" fmla="*/ 643416 w 3744402"/>
              <a:gd name="T17" fmla="*/ 38800 h 3744402"/>
              <a:gd name="T18" fmla="*/ 737089 w 3744402"/>
              <a:gd name="T19" fmla="*/ 0 h 374440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744402" h="3744402">
                <a:moveTo>
                  <a:pt x="1872201" y="0"/>
                </a:moveTo>
                <a:cubicBezTo>
                  <a:pt x="1958315" y="0"/>
                  <a:pt x="2044428" y="32851"/>
                  <a:pt x="2110130" y="98553"/>
                </a:cubicBezTo>
                <a:lnTo>
                  <a:pt x="3645849" y="1634272"/>
                </a:lnTo>
                <a:cubicBezTo>
                  <a:pt x="3777253" y="1765676"/>
                  <a:pt x="3777253" y="1978726"/>
                  <a:pt x="3645849" y="2110131"/>
                </a:cubicBezTo>
                <a:lnTo>
                  <a:pt x="2110130" y="3645849"/>
                </a:lnTo>
                <a:cubicBezTo>
                  <a:pt x="1978726" y="3777254"/>
                  <a:pt x="1765676" y="3777254"/>
                  <a:pt x="1634272" y="3645849"/>
                </a:cubicBezTo>
                <a:lnTo>
                  <a:pt x="98553" y="2110131"/>
                </a:lnTo>
                <a:cubicBezTo>
                  <a:pt x="-32851" y="1978726"/>
                  <a:pt x="-32851" y="1765676"/>
                  <a:pt x="98553" y="1634272"/>
                </a:cubicBezTo>
                <a:lnTo>
                  <a:pt x="1634272" y="98553"/>
                </a:lnTo>
                <a:cubicBezTo>
                  <a:pt x="1699974" y="32851"/>
                  <a:pt x="1786088" y="0"/>
                  <a:pt x="18722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Cost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任意多边形 5"/>
          <p:cNvSpPr/>
          <p:nvPr/>
        </p:nvSpPr>
        <p:spPr bwMode="auto">
          <a:xfrm>
            <a:off x="2943644" y="1030554"/>
            <a:ext cx="1474788" cy="1474787"/>
          </a:xfrm>
          <a:custGeom>
            <a:avLst/>
            <a:gdLst>
              <a:gd name="T0" fmla="*/ 737089 w 3744402"/>
              <a:gd name="T1" fmla="*/ 0 h 3744402"/>
              <a:gd name="T2" fmla="*/ 830762 w 3744402"/>
              <a:gd name="T3" fmla="*/ 38800 h 3744402"/>
              <a:gd name="T4" fmla="*/ 1435378 w 3744402"/>
              <a:gd name="T5" fmla="*/ 643416 h 3744402"/>
              <a:gd name="T6" fmla="*/ 1435378 w 3744402"/>
              <a:gd name="T7" fmla="*/ 830762 h 3744402"/>
              <a:gd name="T8" fmla="*/ 830762 w 3744402"/>
              <a:gd name="T9" fmla="*/ 1435378 h 3744402"/>
              <a:gd name="T10" fmla="*/ 643416 w 3744402"/>
              <a:gd name="T11" fmla="*/ 1435378 h 3744402"/>
              <a:gd name="T12" fmla="*/ 38800 w 3744402"/>
              <a:gd name="T13" fmla="*/ 830762 h 3744402"/>
              <a:gd name="T14" fmla="*/ 38800 w 3744402"/>
              <a:gd name="T15" fmla="*/ 643416 h 3744402"/>
              <a:gd name="T16" fmla="*/ 643416 w 3744402"/>
              <a:gd name="T17" fmla="*/ 38800 h 3744402"/>
              <a:gd name="T18" fmla="*/ 737089 w 3744402"/>
              <a:gd name="T19" fmla="*/ 0 h 374440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744402" h="3744402">
                <a:moveTo>
                  <a:pt x="1872201" y="0"/>
                </a:moveTo>
                <a:cubicBezTo>
                  <a:pt x="1958315" y="0"/>
                  <a:pt x="2044428" y="32851"/>
                  <a:pt x="2110130" y="98553"/>
                </a:cubicBezTo>
                <a:lnTo>
                  <a:pt x="3645849" y="1634272"/>
                </a:lnTo>
                <a:cubicBezTo>
                  <a:pt x="3777253" y="1765676"/>
                  <a:pt x="3777253" y="1978726"/>
                  <a:pt x="3645849" y="2110131"/>
                </a:cubicBezTo>
                <a:lnTo>
                  <a:pt x="2110130" y="3645849"/>
                </a:lnTo>
                <a:cubicBezTo>
                  <a:pt x="1978726" y="3777254"/>
                  <a:pt x="1765676" y="3777254"/>
                  <a:pt x="1634272" y="3645849"/>
                </a:cubicBezTo>
                <a:lnTo>
                  <a:pt x="98553" y="2110131"/>
                </a:lnTo>
                <a:cubicBezTo>
                  <a:pt x="-32851" y="1978726"/>
                  <a:pt x="-32851" y="1765676"/>
                  <a:pt x="98553" y="1634272"/>
                </a:cubicBezTo>
                <a:lnTo>
                  <a:pt x="1634272" y="98553"/>
                </a:lnTo>
                <a:cubicBezTo>
                  <a:pt x="1699974" y="32851"/>
                  <a:pt x="1786088" y="0"/>
                  <a:pt x="18722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Location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任意多边形 3"/>
          <p:cNvSpPr/>
          <p:nvPr/>
        </p:nvSpPr>
        <p:spPr bwMode="auto">
          <a:xfrm>
            <a:off x="1376769" y="2232025"/>
            <a:ext cx="2689225" cy="2687638"/>
          </a:xfrm>
          <a:custGeom>
            <a:avLst/>
            <a:gdLst>
              <a:gd name="T0" fmla="*/ 1343967 w 3744402"/>
              <a:gd name="T1" fmla="*/ 0 h 3744402"/>
              <a:gd name="T2" fmla="*/ 1514765 w 3744402"/>
              <a:gd name="T3" fmla="*/ 70747 h 3744402"/>
              <a:gd name="T4" fmla="*/ 2617187 w 3744402"/>
              <a:gd name="T5" fmla="*/ 1173169 h 3744402"/>
              <a:gd name="T6" fmla="*/ 2617187 w 3744402"/>
              <a:gd name="T7" fmla="*/ 1514767 h 3744402"/>
              <a:gd name="T8" fmla="*/ 1514765 w 3744402"/>
              <a:gd name="T9" fmla="*/ 2617188 h 3744402"/>
              <a:gd name="T10" fmla="*/ 1173169 w 3744402"/>
              <a:gd name="T11" fmla="*/ 2617188 h 3744402"/>
              <a:gd name="T12" fmla="*/ 70747 w 3744402"/>
              <a:gd name="T13" fmla="*/ 1514767 h 3744402"/>
              <a:gd name="T14" fmla="*/ 70747 w 3744402"/>
              <a:gd name="T15" fmla="*/ 1173169 h 3744402"/>
              <a:gd name="T16" fmla="*/ 1173169 w 3744402"/>
              <a:gd name="T17" fmla="*/ 70747 h 3744402"/>
              <a:gd name="T18" fmla="*/ 1343967 w 3744402"/>
              <a:gd name="T19" fmla="*/ 0 h 374440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744402" h="3744402">
                <a:moveTo>
                  <a:pt x="1872201" y="0"/>
                </a:moveTo>
                <a:cubicBezTo>
                  <a:pt x="1958315" y="0"/>
                  <a:pt x="2044428" y="32851"/>
                  <a:pt x="2110130" y="98553"/>
                </a:cubicBezTo>
                <a:lnTo>
                  <a:pt x="3645849" y="1634272"/>
                </a:lnTo>
                <a:cubicBezTo>
                  <a:pt x="3777253" y="1765676"/>
                  <a:pt x="3777253" y="1978726"/>
                  <a:pt x="3645849" y="2110131"/>
                </a:cubicBezTo>
                <a:lnTo>
                  <a:pt x="2110130" y="3645849"/>
                </a:lnTo>
                <a:cubicBezTo>
                  <a:pt x="1978726" y="3777254"/>
                  <a:pt x="1765676" y="3777254"/>
                  <a:pt x="1634272" y="3645849"/>
                </a:cubicBezTo>
                <a:lnTo>
                  <a:pt x="98553" y="2110131"/>
                </a:lnTo>
                <a:cubicBezTo>
                  <a:pt x="-32851" y="1978726"/>
                  <a:pt x="-32851" y="1765676"/>
                  <a:pt x="98553" y="1634272"/>
                </a:cubicBezTo>
                <a:lnTo>
                  <a:pt x="1634272" y="98553"/>
                </a:lnTo>
                <a:cubicBezTo>
                  <a:pt x="1699974" y="32851"/>
                  <a:pt x="1786088" y="0"/>
                  <a:pt x="18722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357492" y="3278783"/>
            <a:ext cx="1407122" cy="584775"/>
            <a:chOff x="6612673" y="3108519"/>
            <a:chExt cx="1407122" cy="584775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8019795" y="3108519"/>
              <a:ext cx="0" cy="58477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612673" y="3400906"/>
              <a:ext cx="140712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5334407" y="2210828"/>
            <a:ext cx="2430207" cy="584775"/>
            <a:chOff x="5589588" y="2040564"/>
            <a:chExt cx="2430207" cy="584775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8019795" y="2040564"/>
              <a:ext cx="0" cy="58477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5589588" y="2332951"/>
              <a:ext cx="2430207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4281876" y="1142873"/>
            <a:ext cx="3482738" cy="584775"/>
            <a:chOff x="4537057" y="972609"/>
            <a:chExt cx="3482738" cy="584775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8019795" y="972609"/>
              <a:ext cx="0" cy="58477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4537057" y="1264996"/>
              <a:ext cx="3482738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5334407" y="4346738"/>
            <a:ext cx="2430207" cy="584775"/>
            <a:chOff x="5589588" y="4176474"/>
            <a:chExt cx="2430207" cy="584775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8019795" y="4176474"/>
              <a:ext cx="0" cy="58477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5589588" y="4468861"/>
              <a:ext cx="2430207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4281876" y="5414694"/>
            <a:ext cx="3482738" cy="584775"/>
            <a:chOff x="4537057" y="5244430"/>
            <a:chExt cx="3482738" cy="584775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8019795" y="5244430"/>
              <a:ext cx="0" cy="58477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4537057" y="5536817"/>
              <a:ext cx="3482738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7773570" y="1030554"/>
            <a:ext cx="3520460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>
                <a:latin typeface="+mj-ea"/>
                <a:ea typeface="+mj-ea"/>
              </a:defRPr>
            </a:lvl1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Locations are picked using Websites. Errors can not be ignored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773570" y="2093417"/>
            <a:ext cx="3547524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>
                <a:latin typeface="+mj-ea"/>
                <a:ea typeface="+mj-ea"/>
              </a:defRPr>
            </a:lvl1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design of new wind turbine is mostly by scaling down from </a:t>
            </a:r>
            <a:r>
              <a:rPr lang="en-US" altLang="zh-CN" dirty="0" err="1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5MW</a:t>
            </a:r>
            <a:r>
              <a:rPr lang="en-US" altLang="zh-CN" dirty="0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 turbine.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773570" y="3234354"/>
            <a:ext cx="3547524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>
                <a:latin typeface="+mj-ea"/>
                <a:ea typeface="+mj-ea"/>
              </a:defRPr>
            </a:lvl1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rgbClr val="3D3D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read from simulation can be unprecise.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73570" y="4219143"/>
            <a:ext cx="3547524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>
                <a:latin typeface="+mj-ea"/>
                <a:ea typeface="+mj-ea"/>
              </a:defRPr>
            </a:lvl1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s-E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Controller can be improved by using auto-tuning PID controller.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684627" y="5282007"/>
            <a:ext cx="3725410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>
                <a:latin typeface="+mj-ea"/>
                <a:ea typeface="+mj-ea"/>
              </a:defRPr>
            </a:lvl1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price for materials and the exchange rate for different currencies are changing in real-time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Title 20"/>
          <p:cNvSpPr txBox="1"/>
          <p:nvPr/>
        </p:nvSpPr>
        <p:spPr bwMode="auto">
          <a:xfrm>
            <a:off x="1671772" y="3590860"/>
            <a:ext cx="20947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destination_81426"/>
          <p:cNvSpPr>
            <a:spLocks noChangeAspect="1"/>
          </p:cNvSpPr>
          <p:nvPr/>
        </p:nvSpPr>
        <p:spPr bwMode="auto">
          <a:xfrm>
            <a:off x="2427436" y="2931859"/>
            <a:ext cx="609685" cy="548653"/>
          </a:xfrm>
          <a:custGeom>
            <a:avLst/>
            <a:gdLst>
              <a:gd name="connsiteX0" fmla="*/ 225929 w 608344"/>
              <a:gd name="connsiteY0" fmla="*/ 296304 h 547447"/>
              <a:gd name="connsiteX1" fmla="*/ 225929 w 608344"/>
              <a:gd name="connsiteY1" fmla="*/ 341046 h 547447"/>
              <a:gd name="connsiteX2" fmla="*/ 44891 w 608344"/>
              <a:gd name="connsiteY2" fmla="*/ 420403 h 547447"/>
              <a:gd name="connsiteX3" fmla="*/ 287412 w 608344"/>
              <a:gd name="connsiteY3" fmla="*/ 502613 h 547447"/>
              <a:gd name="connsiteX4" fmla="*/ 530026 w 608344"/>
              <a:gd name="connsiteY4" fmla="*/ 420403 h 547447"/>
              <a:gd name="connsiteX5" fmla="*/ 351292 w 608344"/>
              <a:gd name="connsiteY5" fmla="*/ 341322 h 547447"/>
              <a:gd name="connsiteX6" fmla="*/ 351292 w 608344"/>
              <a:gd name="connsiteY6" fmla="*/ 296488 h 547447"/>
              <a:gd name="connsiteX7" fmla="*/ 574825 w 608344"/>
              <a:gd name="connsiteY7" fmla="*/ 420403 h 547447"/>
              <a:gd name="connsiteX8" fmla="*/ 287412 w 608344"/>
              <a:gd name="connsiteY8" fmla="*/ 547447 h 547447"/>
              <a:gd name="connsiteX9" fmla="*/ 0 w 608344"/>
              <a:gd name="connsiteY9" fmla="*/ 420403 h 547447"/>
              <a:gd name="connsiteX10" fmla="*/ 225929 w 608344"/>
              <a:gd name="connsiteY10" fmla="*/ 296304 h 547447"/>
              <a:gd name="connsiteX11" fmla="*/ 288618 w 608344"/>
              <a:gd name="connsiteY11" fmla="*/ 0 h 547447"/>
              <a:gd name="connsiteX12" fmla="*/ 311206 w 608344"/>
              <a:gd name="connsiteY12" fmla="*/ 22551 h 547447"/>
              <a:gd name="connsiteX13" fmla="*/ 311206 w 608344"/>
              <a:gd name="connsiteY13" fmla="*/ 36174 h 547447"/>
              <a:gd name="connsiteX14" fmla="*/ 370947 w 608344"/>
              <a:gd name="connsiteY14" fmla="*/ 21079 h 547447"/>
              <a:gd name="connsiteX15" fmla="*/ 428291 w 608344"/>
              <a:gd name="connsiteY15" fmla="*/ 34978 h 547447"/>
              <a:gd name="connsiteX16" fmla="*/ 486004 w 608344"/>
              <a:gd name="connsiteY16" fmla="*/ 48969 h 547447"/>
              <a:gd name="connsiteX17" fmla="*/ 540766 w 608344"/>
              <a:gd name="connsiteY17" fmla="*/ 36450 h 547447"/>
              <a:gd name="connsiteX18" fmla="*/ 578012 w 608344"/>
              <a:gd name="connsiteY18" fmla="*/ 18409 h 547447"/>
              <a:gd name="connsiteX19" fmla="*/ 587232 w 608344"/>
              <a:gd name="connsiteY19" fmla="*/ 16292 h 547447"/>
              <a:gd name="connsiteX20" fmla="*/ 598479 w 608344"/>
              <a:gd name="connsiteY20" fmla="*/ 19514 h 547447"/>
              <a:gd name="connsiteX21" fmla="*/ 608344 w 608344"/>
              <a:gd name="connsiteY21" fmla="*/ 37371 h 547447"/>
              <a:gd name="connsiteX22" fmla="*/ 608344 w 608344"/>
              <a:gd name="connsiteY22" fmla="*/ 174520 h 547447"/>
              <a:gd name="connsiteX23" fmla="*/ 596451 w 608344"/>
              <a:gd name="connsiteY23" fmla="*/ 193481 h 547447"/>
              <a:gd name="connsiteX24" fmla="*/ 540766 w 608344"/>
              <a:gd name="connsiteY24" fmla="*/ 220451 h 547447"/>
              <a:gd name="connsiteX25" fmla="*/ 486004 w 608344"/>
              <a:gd name="connsiteY25" fmla="*/ 232969 h 547447"/>
              <a:gd name="connsiteX26" fmla="*/ 428291 w 608344"/>
              <a:gd name="connsiteY26" fmla="*/ 218978 h 547447"/>
              <a:gd name="connsiteX27" fmla="*/ 370947 w 608344"/>
              <a:gd name="connsiteY27" fmla="*/ 205079 h 547447"/>
              <a:gd name="connsiteX28" fmla="*/ 311206 w 608344"/>
              <a:gd name="connsiteY28" fmla="*/ 220175 h 547447"/>
              <a:gd name="connsiteX29" fmla="*/ 311206 w 608344"/>
              <a:gd name="connsiteY29" fmla="*/ 426267 h 547447"/>
              <a:gd name="connsiteX30" fmla="*/ 288618 w 608344"/>
              <a:gd name="connsiteY30" fmla="*/ 448726 h 547447"/>
              <a:gd name="connsiteX31" fmla="*/ 266031 w 608344"/>
              <a:gd name="connsiteY31" fmla="*/ 426267 h 547447"/>
              <a:gd name="connsiteX32" fmla="*/ 266031 w 608344"/>
              <a:gd name="connsiteY32" fmla="*/ 22551 h 547447"/>
              <a:gd name="connsiteX33" fmla="*/ 288618 w 608344"/>
              <a:gd name="connsiteY33" fmla="*/ 0 h 54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8344" h="547447">
                <a:moveTo>
                  <a:pt x="225929" y="296304"/>
                </a:moveTo>
                <a:lnTo>
                  <a:pt x="225929" y="341046"/>
                </a:lnTo>
                <a:cubicBezTo>
                  <a:pt x="112458" y="351817"/>
                  <a:pt x="44891" y="391035"/>
                  <a:pt x="44891" y="420403"/>
                </a:cubicBezTo>
                <a:cubicBezTo>
                  <a:pt x="44891" y="454741"/>
                  <a:pt x="137162" y="502613"/>
                  <a:pt x="287412" y="502613"/>
                </a:cubicBezTo>
                <a:cubicBezTo>
                  <a:pt x="437663" y="502613"/>
                  <a:pt x="530026" y="454741"/>
                  <a:pt x="530026" y="420403"/>
                </a:cubicBezTo>
                <a:cubicBezTo>
                  <a:pt x="530026" y="391219"/>
                  <a:pt x="463289" y="352369"/>
                  <a:pt x="351292" y="341322"/>
                </a:cubicBezTo>
                <a:lnTo>
                  <a:pt x="351292" y="296488"/>
                </a:lnTo>
                <a:cubicBezTo>
                  <a:pt x="468543" y="307904"/>
                  <a:pt x="574825" y="350436"/>
                  <a:pt x="574825" y="420403"/>
                </a:cubicBezTo>
                <a:cubicBezTo>
                  <a:pt x="574825" y="502889"/>
                  <a:pt x="426786" y="547447"/>
                  <a:pt x="287412" y="547447"/>
                </a:cubicBezTo>
                <a:cubicBezTo>
                  <a:pt x="148131" y="547447"/>
                  <a:pt x="0" y="502889"/>
                  <a:pt x="0" y="420403"/>
                </a:cubicBezTo>
                <a:cubicBezTo>
                  <a:pt x="0" y="349976"/>
                  <a:pt x="107757" y="307351"/>
                  <a:pt x="225929" y="296304"/>
                </a:cubicBezTo>
                <a:close/>
                <a:moveTo>
                  <a:pt x="288618" y="0"/>
                </a:moveTo>
                <a:cubicBezTo>
                  <a:pt x="301064" y="0"/>
                  <a:pt x="311206" y="10033"/>
                  <a:pt x="311206" y="22551"/>
                </a:cubicBezTo>
                <a:lnTo>
                  <a:pt x="311206" y="36174"/>
                </a:lnTo>
                <a:cubicBezTo>
                  <a:pt x="329829" y="26141"/>
                  <a:pt x="350388" y="21079"/>
                  <a:pt x="370947" y="21079"/>
                </a:cubicBezTo>
                <a:cubicBezTo>
                  <a:pt x="390584" y="21079"/>
                  <a:pt x="410313" y="25681"/>
                  <a:pt x="428291" y="34978"/>
                </a:cubicBezTo>
                <a:cubicBezTo>
                  <a:pt x="446361" y="44366"/>
                  <a:pt x="466182" y="48969"/>
                  <a:pt x="486004" y="48969"/>
                </a:cubicBezTo>
                <a:cubicBezTo>
                  <a:pt x="504719" y="48969"/>
                  <a:pt x="523526" y="44827"/>
                  <a:pt x="540766" y="36450"/>
                </a:cubicBezTo>
                <a:lnTo>
                  <a:pt x="578012" y="18409"/>
                </a:lnTo>
                <a:cubicBezTo>
                  <a:pt x="580963" y="17029"/>
                  <a:pt x="584097" y="16292"/>
                  <a:pt x="587232" y="16292"/>
                </a:cubicBezTo>
                <a:cubicBezTo>
                  <a:pt x="591104" y="16292"/>
                  <a:pt x="594976" y="17397"/>
                  <a:pt x="598479" y="19514"/>
                </a:cubicBezTo>
                <a:cubicBezTo>
                  <a:pt x="604564" y="23380"/>
                  <a:pt x="608344" y="30099"/>
                  <a:pt x="608344" y="37371"/>
                </a:cubicBezTo>
                <a:lnTo>
                  <a:pt x="608344" y="174520"/>
                </a:lnTo>
                <a:cubicBezTo>
                  <a:pt x="608344" y="182620"/>
                  <a:pt x="603734" y="189984"/>
                  <a:pt x="596451" y="193481"/>
                </a:cubicBezTo>
                <a:lnTo>
                  <a:pt x="540766" y="220451"/>
                </a:lnTo>
                <a:cubicBezTo>
                  <a:pt x="523434" y="228827"/>
                  <a:pt x="504719" y="232969"/>
                  <a:pt x="486004" y="232969"/>
                </a:cubicBezTo>
                <a:cubicBezTo>
                  <a:pt x="466182" y="232969"/>
                  <a:pt x="446361" y="228367"/>
                  <a:pt x="428291" y="218978"/>
                </a:cubicBezTo>
                <a:cubicBezTo>
                  <a:pt x="410313" y="209774"/>
                  <a:pt x="390584" y="205079"/>
                  <a:pt x="370947" y="205079"/>
                </a:cubicBezTo>
                <a:cubicBezTo>
                  <a:pt x="350388" y="205079"/>
                  <a:pt x="329829" y="210142"/>
                  <a:pt x="311206" y="220175"/>
                </a:cubicBezTo>
                <a:lnTo>
                  <a:pt x="311206" y="426267"/>
                </a:lnTo>
                <a:cubicBezTo>
                  <a:pt x="311206" y="438693"/>
                  <a:pt x="301064" y="448726"/>
                  <a:pt x="288618" y="448726"/>
                </a:cubicBezTo>
                <a:cubicBezTo>
                  <a:pt x="276172" y="448726"/>
                  <a:pt x="266031" y="438693"/>
                  <a:pt x="266031" y="426267"/>
                </a:cubicBezTo>
                <a:lnTo>
                  <a:pt x="266031" y="22551"/>
                </a:lnTo>
                <a:cubicBezTo>
                  <a:pt x="266031" y="10033"/>
                  <a:pt x="276172" y="0"/>
                  <a:pt x="288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9E6D6D-0BCE-00D4-5592-64C7F6D502BD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78" name="音频 77">
            <a:hlinkClick r:id="" action="ppaction://media"/>
            <a:extLst>
              <a:ext uri="{FF2B5EF4-FFF2-40B4-BE49-F238E27FC236}">
                <a16:creationId xmlns:a16="http://schemas.microsoft.com/office/drawing/2014/main" id="{22FDAC7F-5B82-ECB1-D82D-999A6FD8BC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541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1576"/>
    </mc:Choice>
    <mc:Fallback>
      <p:transition advTm="41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F290EB-D760-1F3C-0BDC-6EDA28B3C1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3" y="50665"/>
            <a:ext cx="3169221" cy="854159"/>
          </a:xfrm>
          <a:prstGeom prst="rect">
            <a:avLst/>
          </a:prstGeom>
          <a:noFill/>
        </p:spPr>
      </p:pic>
      <p:sp>
        <p:nvSpPr>
          <p:cNvPr id="21" name="文本框 20"/>
          <p:cNvSpPr txBox="1"/>
          <p:nvPr/>
        </p:nvSpPr>
        <p:spPr>
          <a:xfrm>
            <a:off x="395671" y="1902587"/>
            <a:ext cx="82232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solidFill>
                  <a:schemeClr val="bg1">
                    <a:alpha val="1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WORK REPORT</a:t>
            </a:r>
            <a:endParaRPr lang="zh-CN" altLang="en-US" sz="8000" dirty="0">
              <a:solidFill>
                <a:schemeClr val="bg1">
                  <a:alpha val="1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39968" y="2774145"/>
            <a:ext cx="5716162" cy="130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Tx/>
            </a:pPr>
            <a:r>
              <a:rPr lang="en-US" altLang="zh-CN" sz="5400" kern="0" dirty="0">
                <a:solidFill>
                  <a:schemeClr val="bg1"/>
                </a:solidFill>
                <a:latin typeface="+mj-ea"/>
              </a:rPr>
              <a:t>Thank you for your attention!</a:t>
            </a:r>
            <a:endParaRPr lang="zh-CN" sz="54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4" name="矩形: 圆角 63"/>
          <p:cNvSpPr/>
          <p:nvPr/>
        </p:nvSpPr>
        <p:spPr bwMode="auto">
          <a:xfrm>
            <a:off x="585205" y="4349864"/>
            <a:ext cx="2871814" cy="4351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72000" bIns="0" numCol="1" rtlCol="0" anchor="ctr" anchorCtr="0" compatLnSpc="1"/>
          <a:lstStyle/>
          <a:p>
            <a:pPr algn="r"/>
            <a:r>
              <a:rPr lang="en-US" altLang="zh-CN" sz="2000" dirty="0">
                <a:latin typeface="+mj-ea"/>
                <a:ea typeface="+mj-ea"/>
              </a:rPr>
              <a:t>05/2023</a:t>
            </a:r>
          </a:p>
        </p:txBody>
      </p:sp>
      <p:sp>
        <p:nvSpPr>
          <p:cNvPr id="66" name="矩形: 圆角 65"/>
          <p:cNvSpPr/>
          <p:nvPr/>
        </p:nvSpPr>
        <p:spPr bwMode="auto">
          <a:xfrm>
            <a:off x="587264" y="4340601"/>
            <a:ext cx="1540319" cy="444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Report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551F47A-6A0E-76E4-610B-76D48F0DA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2449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790"/>
    </mc:Choice>
    <mc:Fallback>
      <p:transition advTm="4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 bwMode="auto">
          <a:xfrm flipH="1">
            <a:off x="0" y="4866198"/>
            <a:ext cx="12196763" cy="1193198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dirty="0"/>
          </a:p>
        </p:txBody>
      </p:sp>
      <p:sp>
        <p:nvSpPr>
          <p:cNvPr id="50" name="文本框 4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38741" y="3426672"/>
            <a:ext cx="17860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5000" b="0" i="0" u="none" strike="noStrike" kern="1200" cap="none" spc="0" normalizeH="0" baseline="0" noProof="0" dirty="0">
                <a:ln w="31750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Impact" panose="020B0806030902050204" pitchFamily="34" charset="0"/>
                <a:ea typeface="DFKai-SB" panose="03000509000000000000" pitchFamily="65" charset="-120"/>
                <a:cs typeface="+mn-cs"/>
              </a:rPr>
              <a:t>1</a:t>
            </a:r>
            <a:endParaRPr kumimoji="0" lang="zh-CN" altLang="en-US" sz="15000" b="0" i="0" u="none" strike="noStrike" kern="1200" cap="none" spc="0" normalizeH="0" baseline="0" noProof="0" dirty="0">
              <a:ln w="31750">
                <a:noFill/>
              </a:ln>
              <a:solidFill>
                <a:srgbClr val="00B050"/>
              </a:solidFill>
              <a:effectLst/>
              <a:uLnTx/>
              <a:uFillTx/>
              <a:latin typeface="Impact" panose="020B0806030902050204" pitchFamily="34" charset="0"/>
              <a:ea typeface="DFKai-SB" panose="03000509000000000000" pitchFamily="65" charset="-120"/>
              <a:cs typeface="+mn-cs"/>
            </a:endParaRPr>
          </a:p>
        </p:txBody>
      </p:sp>
      <p:sp>
        <p:nvSpPr>
          <p:cNvPr id="51" name="文本框 5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406744" y="4219867"/>
            <a:ext cx="236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PART ONE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2" name="文本框 51"/>
          <p:cNvSpPr txBox="1">
            <a:spLocks noGrp="1" noRot="1" noMove="1" noResize="1" noEditPoints="1" noAdjustHandles="1" noChangeArrowheads="1" noChangeShapeType="1"/>
          </p:cNvSpPr>
          <p:nvPr>
            <p:custDataLst>
              <p:tags r:id="rId1"/>
            </p:custDataLst>
          </p:nvPr>
        </p:nvSpPr>
        <p:spPr bwMode="auto">
          <a:xfrm>
            <a:off x="2353966" y="4950166"/>
            <a:ext cx="7416824" cy="94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Site Characteristics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D2834-C4C7-D22B-31C0-340C571E98B4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49C0E97B-B461-2126-6A42-DFE47089C5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44"/>
    </mc:Choice>
    <mc:Fallback>
      <p:transition advTm="3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Wind Rose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99DA42-D347-9763-6EC1-C564E0A03B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91" t="3348" r="27692" b="2073"/>
          <a:stretch/>
        </p:blipFill>
        <p:spPr>
          <a:xfrm>
            <a:off x="1057821" y="1157479"/>
            <a:ext cx="4605508" cy="454303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9BA6410-6A1C-8E1A-2D49-AA4E979FD09C}"/>
              </a:ext>
            </a:extLst>
          </p:cNvPr>
          <p:cNvSpPr/>
          <p:nvPr/>
        </p:nvSpPr>
        <p:spPr>
          <a:xfrm>
            <a:off x="6098381" y="2576298"/>
            <a:ext cx="4752528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Most of the wind comes from southwest direction.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orientation of the wind turbines should face southwest.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D78EA6CC-8B0B-9410-5371-86B4D35E6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202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2394"/>
    </mc:Choice>
    <mc:Fallback>
      <p:transition advTm="22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716031" y="142665"/>
            <a:ext cx="85507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Measure Correlate Predict Strategy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85813" y="3356992"/>
            <a:ext cx="10369152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Establish a linear relationship between wind speed at target site and reference sites.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the results, we can determine that the wind characteristic at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Monksood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has the highest similarity.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 can predict the long term average annual wind speed at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Kelmarsh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at the height of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78.5m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is 6.1875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m/s.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163A76-C179-44C8-FBEE-3088A2F2C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50" y="1109900"/>
            <a:ext cx="3600000" cy="19636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2AB629-C4C6-9C7A-64FE-457A6E1F8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134" y="1109899"/>
            <a:ext cx="3600000" cy="19636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C918B9-4DB0-F503-D241-CC1193B0F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842" y="1109901"/>
            <a:ext cx="3600000" cy="1963637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0A9C4243-AB1D-B33A-9156-6B0CBC239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55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604"/>
    </mc:Choice>
    <mc:Fallback>
      <p:transition advTm="45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A8D8C1-C0D7-D773-9466-E11A4DD17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837" y="3827049"/>
            <a:ext cx="5400600" cy="295913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16031" y="142665"/>
            <a:ext cx="3828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P90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Wind Speeds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962477" y="2924944"/>
            <a:ext cx="3816424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P90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wind speed at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78.5m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in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Kelmarsh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is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5.89m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/s.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P90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 speed at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124m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Kelmarsh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6.32m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7B0F32-9F3A-6D00-1F05-C276CC050E6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01837" y="854159"/>
            <a:ext cx="4989600" cy="2887200"/>
          </a:xfrm>
          <a:prstGeom prst="rect">
            <a:avLst/>
          </a:prstGeom>
        </p:spPr>
      </p:pic>
      <p:pic>
        <p:nvPicPr>
          <p:cNvPr id="31" name="音频 30">
            <a:hlinkClick r:id="" action="ppaction://media"/>
            <a:extLst>
              <a:ext uri="{FF2B5EF4-FFF2-40B4-BE49-F238E27FC236}">
                <a16:creationId xmlns:a16="http://schemas.microsoft.com/office/drawing/2014/main" id="{0E0AA0A1-4A25-B2F2-220A-552626CD4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562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3709"/>
    </mc:Choice>
    <mc:Fallback>
      <p:transition advTm="23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 bwMode="auto">
          <a:xfrm flipH="1">
            <a:off x="0" y="4866198"/>
            <a:ext cx="12196763" cy="1193198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9338741" y="3426672"/>
            <a:ext cx="17860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5000" b="0" i="0" u="none" strike="noStrike" kern="1200" cap="none" spc="0" normalizeH="0" baseline="0" noProof="0" dirty="0">
                <a:ln w="31750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Impact" panose="020B0806030902050204" pitchFamily="34" charset="0"/>
                <a:ea typeface="DFKai-SB" panose="03000509000000000000" pitchFamily="65" charset="-120"/>
                <a:cs typeface="+mn-cs"/>
              </a:rPr>
              <a:t>2</a:t>
            </a:r>
            <a:endParaRPr kumimoji="0" lang="zh-CN" altLang="en-US" sz="15000" b="0" i="0" u="none" strike="noStrike" kern="1200" cap="none" spc="0" normalizeH="0" baseline="0" noProof="0" dirty="0">
              <a:ln w="31750">
                <a:noFill/>
              </a:ln>
              <a:solidFill>
                <a:srgbClr val="00B050"/>
              </a:solidFill>
              <a:effectLst/>
              <a:uLnTx/>
              <a:uFillTx/>
              <a:latin typeface="Impact" panose="020B0806030902050204" pitchFamily="34" charset="0"/>
              <a:ea typeface="DFKai-SB" panose="03000509000000000000" pitchFamily="65" charset="-120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94534" y="4219867"/>
            <a:ext cx="2476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PART </a:t>
            </a:r>
            <a:r>
              <a:rPr lang="en-US" altLang="zh-CN" sz="3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TWO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2" name="文本框 5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35668" y="4950166"/>
            <a:ext cx="6735121" cy="94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Turbine Selection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D2834-C4C7-D22B-31C0-340C571E98B4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25" name="音频 24">
            <a:hlinkClick r:id="" action="ppaction://media"/>
            <a:extLst>
              <a:ext uri="{FF2B5EF4-FFF2-40B4-BE49-F238E27FC236}">
                <a16:creationId xmlns:a16="http://schemas.microsoft.com/office/drawing/2014/main" id="{1114F23B-E2C4-D65A-C5F7-DE0F183F32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3973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522"/>
    </mc:Choice>
    <mc:Fallback>
      <p:transition advTm="5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D9BD0A-C95C-97BB-44E7-5B871BD0D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93" y="1483648"/>
            <a:ext cx="7100440" cy="3890704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16031" y="142665"/>
            <a:ext cx="70385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Power Curve 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Comparision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sp>
        <p:nvSpPr>
          <p:cNvPr id="5" name="文本框 24">
            <a:extLst>
              <a:ext uri="{FF2B5EF4-FFF2-40B4-BE49-F238E27FC236}">
                <a16:creationId xmlns:a16="http://schemas.microsoft.com/office/drawing/2014/main" id="{28117D0F-62E6-D6D7-04BE-22BA93CF70D2}"/>
              </a:ext>
            </a:extLst>
          </p:cNvPr>
          <p:cNvSpPr txBox="1"/>
          <p:nvPr/>
        </p:nvSpPr>
        <p:spPr>
          <a:xfrm>
            <a:off x="7754565" y="1483648"/>
            <a:ext cx="4109658" cy="41395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Turbine Selection:</a:t>
            </a: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3.5MW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and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4.5MW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r>
              <a:rPr lang="en-US" altLang="zh-CN" sz="1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4.5MW</a:t>
            </a:r>
            <a:r>
              <a:rPr lang="en-US" altLang="zh-CN" sz="1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is a better pick!</a:t>
            </a:r>
          </a:p>
          <a:p>
            <a:endParaRPr lang="en-US" altLang="zh-CN" sz="18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4.5M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has the same range between cut in wind speed and rated wind speed as the old </a:t>
            </a:r>
            <a:r>
              <a:rPr lang="en-US" altLang="zh-CN" sz="18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MM92</a:t>
            </a:r>
            <a:r>
              <a:rPr lang="en-US" altLang="zh-CN" sz="1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turbines. It is more likely that it will fit better in the weather condition in </a:t>
            </a:r>
            <a:r>
              <a:rPr lang="en-US" altLang="zh-CN" sz="18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Kelmarsh</a:t>
            </a:r>
            <a:r>
              <a:rPr lang="en-US" altLang="zh-CN" sz="1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 farm.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4.5MW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r>
              <a:rPr lang="en-US" altLang="zh-CN" sz="1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 smaller radius for its blades. Taking the site location into account, it has less affect on the local residents.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100" dirty="0"/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F56E580C-7092-D78F-6E11-59BB8B052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069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8264"/>
    </mc:Choice>
    <mc:Fallback>
      <p:transition advTm="48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071643-52F4-A768-5D82-55D4C733D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65" y="807673"/>
            <a:ext cx="3147616" cy="276534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16031" y="142665"/>
            <a:ext cx="49750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Location of New Turbines</a:t>
            </a:r>
          </a:p>
        </p:txBody>
      </p:sp>
      <p:sp>
        <p:nvSpPr>
          <p:cNvPr id="37" name="Freeform 230"/>
          <p:cNvSpPr>
            <a:spLocks noEditPoints="1"/>
          </p:cNvSpPr>
          <p:nvPr/>
        </p:nvSpPr>
        <p:spPr bwMode="auto">
          <a:xfrm rot="5400000">
            <a:off x="223657" y="196283"/>
            <a:ext cx="484980" cy="484980"/>
          </a:xfrm>
          <a:custGeom>
            <a:avLst/>
            <a:gdLst>
              <a:gd name="T0" fmla="*/ 0 w 1541"/>
              <a:gd name="T1" fmla="*/ 771 h 1541"/>
              <a:gd name="T2" fmla="*/ 154 w 1541"/>
              <a:gd name="T3" fmla="*/ 771 h 1541"/>
              <a:gd name="T4" fmla="*/ 335 w 1541"/>
              <a:gd name="T5" fmla="*/ 1207 h 1541"/>
              <a:gd name="T6" fmla="*/ 771 w 1541"/>
              <a:gd name="T7" fmla="*/ 1387 h 1541"/>
              <a:gd name="T8" fmla="*/ 1207 w 1541"/>
              <a:gd name="T9" fmla="*/ 1207 h 1541"/>
              <a:gd name="T10" fmla="*/ 1387 w 1541"/>
              <a:gd name="T11" fmla="*/ 771 h 1541"/>
              <a:gd name="T12" fmla="*/ 1210 w 1541"/>
              <a:gd name="T13" fmla="*/ 337 h 1541"/>
              <a:gd name="T14" fmla="*/ 782 w 1541"/>
              <a:gd name="T15" fmla="*/ 158 h 1541"/>
              <a:gd name="T16" fmla="*/ 782 w 1541"/>
              <a:gd name="T17" fmla="*/ 3 h 1541"/>
              <a:gd name="T18" fmla="*/ 1320 w 1541"/>
              <a:gd name="T19" fmla="*/ 228 h 1541"/>
              <a:gd name="T20" fmla="*/ 1541 w 1541"/>
              <a:gd name="T21" fmla="*/ 771 h 1541"/>
              <a:gd name="T22" fmla="*/ 1316 w 1541"/>
              <a:gd name="T23" fmla="*/ 1316 h 1541"/>
              <a:gd name="T24" fmla="*/ 771 w 1541"/>
              <a:gd name="T25" fmla="*/ 1541 h 1541"/>
              <a:gd name="T26" fmla="*/ 225 w 1541"/>
              <a:gd name="T27" fmla="*/ 1316 h 1541"/>
              <a:gd name="T28" fmla="*/ 0 w 1541"/>
              <a:gd name="T29" fmla="*/ 771 h 1541"/>
              <a:gd name="T30" fmla="*/ 0 w 1541"/>
              <a:gd name="T31" fmla="*/ 0 h 1541"/>
              <a:gd name="T32" fmla="*/ 545 w 1541"/>
              <a:gd name="T33" fmla="*/ 0 h 1541"/>
              <a:gd name="T34" fmla="*/ 327 w 1541"/>
              <a:gd name="T35" fmla="*/ 218 h 1541"/>
              <a:gd name="T36" fmla="*/ 825 w 1541"/>
              <a:gd name="T37" fmla="*/ 716 h 1541"/>
              <a:gd name="T38" fmla="*/ 717 w 1541"/>
              <a:gd name="T39" fmla="*/ 825 h 1541"/>
              <a:gd name="T40" fmla="*/ 218 w 1541"/>
              <a:gd name="T41" fmla="*/ 327 h 1541"/>
              <a:gd name="T42" fmla="*/ 0 w 1541"/>
              <a:gd name="T43" fmla="*/ 545 h 1541"/>
              <a:gd name="T44" fmla="*/ 0 w 1541"/>
              <a:gd name="T45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1" h="1541">
                <a:moveTo>
                  <a:pt x="0" y="771"/>
                </a:moveTo>
                <a:lnTo>
                  <a:pt x="154" y="771"/>
                </a:lnTo>
                <a:cubicBezTo>
                  <a:pt x="154" y="941"/>
                  <a:pt x="214" y="1086"/>
                  <a:pt x="335" y="1207"/>
                </a:cubicBezTo>
                <a:cubicBezTo>
                  <a:pt x="455" y="1327"/>
                  <a:pt x="601" y="1387"/>
                  <a:pt x="771" y="1387"/>
                </a:cubicBezTo>
                <a:cubicBezTo>
                  <a:pt x="941" y="1387"/>
                  <a:pt x="1086" y="1327"/>
                  <a:pt x="1207" y="1207"/>
                </a:cubicBezTo>
                <a:cubicBezTo>
                  <a:pt x="1327" y="1086"/>
                  <a:pt x="1387" y="941"/>
                  <a:pt x="1387" y="771"/>
                </a:cubicBezTo>
                <a:cubicBezTo>
                  <a:pt x="1387" y="602"/>
                  <a:pt x="1328" y="457"/>
                  <a:pt x="1210" y="337"/>
                </a:cubicBezTo>
                <a:cubicBezTo>
                  <a:pt x="1092" y="217"/>
                  <a:pt x="950" y="158"/>
                  <a:pt x="782" y="158"/>
                </a:cubicBezTo>
                <a:lnTo>
                  <a:pt x="782" y="3"/>
                </a:lnTo>
                <a:cubicBezTo>
                  <a:pt x="993" y="3"/>
                  <a:pt x="1172" y="78"/>
                  <a:pt x="1320" y="228"/>
                </a:cubicBezTo>
                <a:cubicBezTo>
                  <a:pt x="1468" y="377"/>
                  <a:pt x="1541" y="558"/>
                  <a:pt x="1541" y="771"/>
                </a:cubicBezTo>
                <a:cubicBezTo>
                  <a:pt x="1541" y="984"/>
                  <a:pt x="1466" y="1166"/>
                  <a:pt x="1316" y="1316"/>
                </a:cubicBezTo>
                <a:cubicBezTo>
                  <a:pt x="1166" y="1466"/>
                  <a:pt x="984" y="1541"/>
                  <a:pt x="771" y="1541"/>
                </a:cubicBezTo>
                <a:cubicBezTo>
                  <a:pt x="557" y="1541"/>
                  <a:pt x="376" y="1466"/>
                  <a:pt x="225" y="1316"/>
                </a:cubicBezTo>
                <a:cubicBezTo>
                  <a:pt x="75" y="1166"/>
                  <a:pt x="0" y="984"/>
                  <a:pt x="0" y="771"/>
                </a:cubicBezTo>
                <a:close/>
                <a:moveTo>
                  <a:pt x="0" y="0"/>
                </a:moveTo>
                <a:lnTo>
                  <a:pt x="545" y="0"/>
                </a:lnTo>
                <a:lnTo>
                  <a:pt x="327" y="218"/>
                </a:lnTo>
                <a:lnTo>
                  <a:pt x="825" y="716"/>
                </a:lnTo>
                <a:lnTo>
                  <a:pt x="717" y="825"/>
                </a:lnTo>
                <a:lnTo>
                  <a:pt x="218" y="327"/>
                </a:lnTo>
                <a:lnTo>
                  <a:pt x="0" y="5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6147" y="3699231"/>
            <a:ext cx="3671746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 checking the geographic environment of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Kelmarsh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on the map, the north part of 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Kelmarsh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a good location for new turbines.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270F63-ADC9-6C25-463F-6CD6D4EF469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71516"/>
          <a:stretch/>
        </p:blipFill>
        <p:spPr>
          <a:xfrm>
            <a:off x="11294031" y="0"/>
            <a:ext cx="902732" cy="854159"/>
          </a:xfrm>
          <a:prstGeom prst="rect">
            <a:avLst/>
          </a:prstGeom>
          <a:noFill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6B17C2-8C59-B0E4-BAAE-A6230826A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205" y="2367582"/>
            <a:ext cx="3546437" cy="24353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4E32F6-1DE7-BBF9-FC49-C1C4B2C7B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4205" y="807673"/>
            <a:ext cx="5467508" cy="13766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3B95F24-169D-4F20-3BE4-4F9B66AE1D36}"/>
              </a:ext>
            </a:extLst>
          </p:cNvPr>
          <p:cNvSpPr/>
          <p:nvPr/>
        </p:nvSpPr>
        <p:spPr>
          <a:xfrm>
            <a:off x="8436954" y="2366311"/>
            <a:ext cx="3327804" cy="3782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House E seems to be within the distance of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of Turbine C. 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wil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be some shadow flicker influence.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By avoiding affecting the residents, the Turbine C should be turn off during that period of time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0" name="音频 29">
            <a:hlinkClick r:id="" action="ppaction://media"/>
            <a:extLst>
              <a:ext uri="{FF2B5EF4-FFF2-40B4-BE49-F238E27FC236}">
                <a16:creationId xmlns:a16="http://schemas.microsoft.com/office/drawing/2014/main" id="{2EA29D53-7CEE-38F7-9E63-1093E1482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7067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9791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924"/>
    </mc:Choice>
    <mc:Fallback>
      <p:transition advTm="36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C5CD29A-3ACC-4FB8-9CFB-5F9A5988C3F9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DZb6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2W+t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DZb60i+fNZIuQIAAFEKAAAhAAAAdW5pdmVyc2FsL2ZsYXNoX3NraW5fc2V0dGluZ3MueG1slVbbTuMwEH3nK6ruO2GvZSVTCUpXQmIXBIh3p5kmVh07sp2y/fv1ODax24ZmO0KqZ87xXDwzhegNE/OzyYSsJJfqGYxhotSoCboJK66meWuMFOcrKQwIcy6kqimfzj/9ch+SOeQpltyCGstZ0xX0bmbuM4bifXyfoQwRVrJuqNjdy1Ke53S1KZVsRXEytGrXgOJMbCzy4udssRx0wJk2dwbqJKblJco4SqNAa8CQfixRTrI4zYEHTxfuM5LTu/o4+z3almlmHO36M8oQraElpEW+vEYZxgt7e/oqM5SPCQb+Ggv9+gVlEMrpDlR6+e03lEGGbNrmf3qkUbLEgqacjx/xncMlLez4YVQXKCcJmBA6OvkKvjwu19sI5L/Gc09wXJXkj1jXvYWAj55zmBvVAsnCqbPpSr49tMbOB8zXlGsLiFU96NEG/UhbHa5JdT3uCd6YKCKQV/SIV8nbGhZdvBEw1ff4xeLGrYo4vnddFKCCrVdGEfbKHvnHlvUAGSl75DNnBTwIvjuA71s6TnjiG+ofM6q+jz4pvzWDoPYYChZOwYqu7nFydeTbKwKmlgXMNcbzwmrAZyOZ03UxZQdBEUG3rKSGSfEbcfnOZaNJtmfwrXa8sYhhhsOxfnMx2i0dP5g7n50sCOl+FfrkuvPE2CV+NaXG0FVV218lPZ14np0SW5hpdpyBa9LCQd2JtRzJqanagHqRko/1IqSBGOsyGwLLbrSG4CSLSkCy40Um/pJj1RdtnYNa2kdjELom1XW4ipUVt3/mlcEbFClhwNgxTWWvE5S9N2Wk8B0AVK2q0LLdobPULTeMwxbC5EcKl/BQZkTbFh3qtmtzD2sT95vXjGpIvyj6RolxqeEI4dXGJdOVExtG9LyhuXaZJWMfVnB/c7KUwy7D1ovXmDv7TkoutvbDClol/iv5D1BLAwQUAAIACAA2W+tIKpYPZ/4CAACXCwAAJgAAAHVuaXZlcnNhbC9odG1sX3B1Ymxpc2hpbmdfc2V0dGluZ3MueG1szZZvTxoxGMDf8ymaLr6UU+emI3cYIxiJToiwTV+Zci1cY6+9tT3wfLVPsw+2T7KnV0CIjp1GloUQ6NM+v+df+7Th0X0q0IRpw5WM8G59ByMmY0W5HEf4y+B0+xAjY4mkRCjJIiwVRkfNWpjlQ8FN0mfWwlKDACNNI7MRTqzNGkEwnU7r3GTazSqRW+CbeqzSINPMMGmZDjJBCvixRcYMnhEqAOCbKjlTa9ZqCIWe9FnRXDDEKXguuQuKiDObChz4VUMS3421yiU9UUJppMfDCL87PHaf+RpPavGUSZcS0wShE9sGoZQ7J4jo8weGEsbHCXh7sI/RlFObRHhv31FgdfCUUrJ95MRRThSkQNoZPmWWUGKJH3p7lt1bMxd4ES0kSXk8gBnkwo9wa3B7dtNrX110Ls9vB93uxaDT806UOsEqJwxWDYXgkMp1zBZ2QmItiRPwG3RGRBgWBsui+bKRkivOuTEaKgGpL7UwGoGnoojwseZEYMQtETxezFqix8yecgExON3d+kha/Aj08cYJ0YYtG5rPGJfFuPlN5YKiQuVI8DuGrEIQUZ7Cv4Sh5XSjkVZpKRXEWGQEpwxNOJsyelRmaQb8k6EbMJHmoAmbLxPMegvfc/6AhmykNHAZmcBWBTk3nl9/ETgjxjxCydzHrf5Fp9W+7Vy22tdbLkBCJ0TGL4RDCVma2Y3wSYGksnM9SEdMcsPKolBOy7kqsdVfXwbD01z4Mr91MZbQGyzJZqy8pDB/9aCy2YRMyoPoDleJhiPIoSSeCRMxHHcuc1YVGBOJlBQFIjE0KuOO9YSr3IDEH2CPNq/30OsjLsvRGG4OsKgp05WQO7t77/c/fDw4/NSoB79+/NxeqzRr4T1BnDnfw0/WNvFFI3/aDcPA9c7n27DV+b/qwr2r9tcqmbpsXw8qFandr4TrVlnVPa+y6spfG72lK6OSC9Bmxv7YQKMRPOWW0bfcNK8o/Pr712+LNyr8BqNYu33/3yD8aPHcWnlfhcGzD8AayFcf083ab1BLAwQUAAIACAA2W+tItIcUDKABAAAuBgAAHwAAAHVuaXZlcnNhbC9odG1sX3NraW5fc2V0dGluZ3MuanONlE1vwjAMhu/8CpRdJ8Q+YbuhwSQkDpPGbdohFFMq0jhKAoMh/vvq8NWk6SC+NK+evo4dOdtGs1gsYc3X5tZ9u/2Hv3cakGb1Em59XdToOenMiGwK4ywHkUlgAbIiZMaFgZO+OyMxZyad62TzSb6mZMjwZFYSVcRCRzQT0VYR7SeirWOJf49go1TVvqJSnydLa1G2EpQWpG1J1Dl3DLt5d6tcYADjCvQFdMYT8Ew7btWRZ8enDkWZSzBXXG5GmGJrwpNFqnEpp3X55xsFurjxxR5ov3TeBp6dyIwdWsjDxIMuRT2pNBgDh7zPA4ooLPgERMm37dY/qGdcLSigV5nJ7JHu3VGUacVTqHSp26PwMVl4VbrZoahyFtZ2TzzcU3iE4BvQFav+I4UHolqqKy5QaUypIxW02vMTKpBPM5keUrcpohwdlmzruncu1B2/z7wRwmCE5pGJzOsejium3kYH1wRZR7GZFzExlhcjmor9HDyQx9PY8Bmh/VeTcWt5Ms+L16F4GanjYIpv0EM5QxJyrhegx4iiqOf70snD5I3dH1BLAwQUAAIACAA2W+t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2W+tIlBOzImkAAABuAAAAHAAAAHVuaXZlcnNhbC9sb2NhbF9zZXR0aW5ncy54bWwNzDEOgzAMQNGdU1jeKe3WgcDGVpbSA1jERZEcG5GA4PZk+8PTb/szChy8pWDq8PV4IrDO5oMuDn/TUL8RUib1JKbsUA2h76pWbCb5cs4FJliFLt4mjiUyjxSLHHYRqOFTXv/AHpuuug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NlvrSD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A3W+tIzZF56aEOAADyXgAAFwAAAHVuaXZlcnNhbC91bml2ZXJzYWwucG5n7dx5VNLbvgBwy6HJTnUalDJJTbunCdRKKZRs0DzZeE3rlIJD0mm4ZJSCMaTlTdPkqCl4NGny1r1mZB0PDihiKVEG1dXMVMggKRIRUQEZfpfee2sd1Hfe/2+tH2vxc/32z9+ePpu9v/ufnbl3d8jsmYtn2tjYzA7dsW2/jY1dmI2NbeJ0B0uKecvqEMufKfj9IVtsHghdvlhu7LBBu4JsbCpps4wx9pb7Gad3HMLb2Hz35Nt3Ch93L97GJvpy6LagcEK0sodLK2m/2ZIIdFy79ipXeGtL+I6f3ctu3tgRFHRxW5zg1o5jedW+S1F5N+q1y3YPvDiPHeWI+oU+LzSVl6pjOr6qEcwqFcnUOtbc09eVLCEna7VcwDSAoxq6RAAnZeQ5SnhhioMzZtyFQndIAJzXxK/LVbKdNFSjhgkYo8yy7dDXWZP+N8fZ+VQ8xYBgcMiGiNX7ZkEwE/K7IW48tlzalQWlGivN8JxwL9XtYJ9GG1tH+B+XVzGY3/KcpOc2ruVIm3oen0+YkAfm1LfnaKqpChN7pnn8u98uxthvz5+/qV2N8MA+nfB8M30Kz9KXcyfVDIPdDFeH9uanTWqUXf6DGbkChmFiPZb5YWJuuf8rY2L5cExMXqSnp7DIe2LDjjY2bdsePm9S2Y1Nd8ozfrgxUDyh7NTuC+mZV+65T+yhxgvpodEF1/yxLZNbN2v+wn3b4ycxzsp/4P6PC7W4iY07Y7vIa+WtK88mdeMiL+KB/R9LIBPToxxWh4VvW5g7qZtWh9VeYUxVNExs3bPZBxn3Mla6T3I6yJAdCM3EJ0xMPwt5CN8378C2iQU4P4R/WRk78x4IAUKAECAECAFCgBAgBAgBQoAQIAQIAUKAECAECAFCgBAgBAgBQoAQIAQIAUKAECAECAFCgBAgBAgBQoAQIAQIAUKAECAECAFCgBAgBAgBQoAQIAQIAUKAECAECAFCgBAgBAgBQoAQIAQIAUKAECAECAFCgBAgBAgBQoAQIAQIAUKAECDE/0+IRkrMkEkrkej5kImFWy4A9kP6k8EZvP/llL33FzCxMXExTyc92mSblrlnJnPBpMYsYzAOFR3ynlQD05+D/FmyT9m1ScnuttF5tmF2wanhNyd0y2LH6V5pmZimSVWlqdeHNZhGu+r2oEzDA59e0JNV9VpxzyYVB48HsvnrXSWEEql6QxsMFVJAH1dgtaRxVN+/JpAeMMZo0fSoRUzz8N3PCJVOT1P5coHXUNUiieq9SC9NFxT74QbEZG1P8azl2igxgSNNNKQ/wbmOH/asVFyDvi8BeAW4BcUi5UtR7AKlOlCk1Btz8ZCLmR4ooF3fL3Gdlr8nUC871JxHrJYmQhEl/GjRkdqzav8U6jzUxzbDoBXU5gSM0W2somHLxx0LDtaLQqDk30jCTWLsSGLp1y5+T+DoXvfvvERVwVf59WP2n95/Lbq904nmYUjHnWOJB5BWPfh5A9y8eezinEBdT0saBBEhZJ5wRIxV85ei+uiyjIuC19NSslTsJs2Cr0UelixuG5w0BX/FyS9aDb7WRt37QrbOZaQS+u/nzXEAga1Tt0SxhL2fu+zzX0byyFdGWnPLsvi5po/JC+q0+AdWnTMMcUZ3fVzEfIeWeleQ0FI+p4pGHP5ac194nBMF77TLv1v7ub2Z4ELmZrDCCJvmW70qc2h54UsRodnxQHfiUdk/S0+Y36KEhJ+FitU5lnfnhQm3bEw3DrSyUWY1zSmyy2Nv/R5z8UVf61+00sGSgWy4TVPVTgbeukl/oBrVkStYwriRJN5yRy+o5banPJI1YB7r4IqjFs+IoA+FZ6wlutxNEZTJTw/Pml/hepdtoNqNO2sS9yEL1lCtm3OOqUB0xgH+5aKLfLP6byYpeaQ9cs4VL+4heCdKLXYdJuPOP0tH2omg5sHLdVSjFMpNOcYkj3ZuZ16YQ3SRU8xy1xeERnmDyJMWR/Wjl/JGvStcL7MNL2nWo/V72w5zcQh0iDP8qyT5XHCHsRKnjoOaio+LrhdjzmBifL7TK7vYwCl7KRBYBdd/O+FTY7ja3ExGV494z6NBschCfIzsPU9Wp2qoW+L9xY3pUq4ZTOIirGeTzbEf3Kjpg7qtvSaUtMBBgxAZVFygnE2Tp0Ipul7gfPRZhTQb2FAKE9ISj1egAt8SuGrVMPGtIvsNzU9MRRaq8d0Uid6ZL4ozatUaf61mKQ4q9xM3BPDVEj5/KUBGsgK0JlhAlp4AHRoJs8u35cU7ZM6DDhwOz6YrTnLJ+k/0FXFNcW6uO0IeMiSjq66ruayFYS2iU5QltF436mORAsnpweVY//JOt1mG5kL6pVQ9WUjuaYHMbtE8xEta8E3tfIgIxje0ys8Y5Ps1BbN9g5ej6O0QT+gJQPPOoUTNIZCKgVOGEn3bquAW6CMarkue41GajdMgha6Kj0RdLvPfZWjRNvghu/x9z/vY82YM1GXjnTi01XOCSNBbd2d6PU77myiBtB+9eFeEvFdJwVuveKkeDtFciunGQR/gFTEwk7kqQznfAAn7XaQJ7mawfmTcjDOQdwfQSqjT66Nw2apNDVflkSFbGs3kCOxZAb9EFMQX4SgAnidroKG4Ih2RJs/xdVY+eYWUKJceGarWSrDvDl4XmZVpAndGa/uzxkT0XMa5k3W1zst2H+C1e0Z9f7QvT9bN3UNu3enKp/hs+LH3gvkXet/9/xpaueNPfCVkcxfKwz8zymlqjiIcDgFMGpFltlLELgzrU8QuCQlGQiRrTVnrLVULJbwz3zRlb6Pb5avjRPiSrGt/ZX2ojoBDNkTIPRgnpwrM8N29Rf4OZsPpU+hbj1amle+s/YQ5o6i8umf4MmlpfjuRUCdxsZ7cP2Sk7kxrNFuY8NJMgw7791/Ul592YXxKh0WsukoqsyYcMTIz9dRyRvk1Pem4Q/qJCi0MwYRQWuKWYOFc83Odqpwu64909/3+qqou6v5JaEdVmkDnneP8voGWLoiN8UllmTcw9PYnE34u3knj/5TUj0YlKebjKPtLx7RxqJz2FT8NpdQtqNBqiz2tF5cSn4cppWdkSnmDY5MxrUwzwzQKc4C4xXA2xhiQx0glaknIunfmx1G01lc+5gB0zuOx/XO1JpcIplMIxXx36huCUSMPoJTKF3kZmF8phIfkH4Q19O7pXlyS95s1T5Vl/anRZ/5JWzg9Z21YH82P5zctXz2DovDcKI/4S/me4zhtsZt1bVy8B8XnVVHDVahRUQj/19i1YaPUwy/Nnghf135po8ITIeV3U7zb9GdKTJLl+Uho9PV9Q5W/U4+hpC2ko82k0JeUmEdjui4Y0VuIBdiqfidkOY3OIVvGEI0uuwQTFM0VvkwfdVq3IlxLzi1t9+xJ/iI/Lg981c8tFMTZ31n4TBmZLQ7O11fttkyM5ZqhJC7ReuZohA/SucZP+9IEZPTp4bYOeJHIVkvdKcyFHamN+pcLWUwcIHYqNJgR0kBbF7sXWzcXMZJXYgg0G3dubSk6ufW1ec5bVtX/jKJLvHiDH+9+dOFjUxPr7o+dTx/X3rmdwYYBNQUYH1fDaGvwOghwnmIfz3uKi18FiIXT/6jHVkcOST8U9Dq+yhGhZctaUd2l5Vl4mKAz5FrNaoiKO/a+qFx+pRx/mAwcgENwkkBVDyxs1NL+xHhO9zHzUTfN0Z0aeT10yREPhuP88seIkST0k3hLjOGQcUq9yWmXw68Q+9+p7GHP1GVBSHiPk8eDkTc32uO6g/PxsPqNi39Zm6o06HYVWs0Du20lFIOynvrki6KmlZBHRVc7Z2WoAw1cQYLdBX06hk9LXOnaCvxOdvRY1gqUktY8O4HqKIECbcRsel+rs48YV9JRw1T5s9TIFA4ZtZoBxRp87hAb5lwN0ahpB1rhiQLWtDRBKsYHvduHqaNN3cBdPKTTkpa+JRkU67HlWT+Rp6okgTYlxSmmCF48ssU0ta877tD1y+xkc7DcEin90Xll/z1lFYSOlfRHiKnnotlD/syhRJJlRXNqzksstKxpxOe2G2vjq1XeV9/4oelJA18zssv45llTAw6M1MmQLL3gN1qYpnUtgtYuHU7i5o4bI+LGu0zKT067IpjT6EgcSSiRW0KhGv/C6V51LOyjNHihS9yW38iZwulTpFQR1+H4iHdLF85eXeXKrzkYG/PRr7IAgcNe+mPi8J5NGuRNO/A6/lxSSCnLHC3GGiv86Q0LsKW30wWpdBlyA+NwkPGIK1+RmFInCR836VxL9cOJkZ+/FiFH8bwTVE67nFdFNR4e00lImpdn7j/cCOPFzw9rSZO9d0JSstvLCC6USjREnRRsFQT4J2BIs7NOoER1BTSuT+IqmuY9TWqJCg4GqqKvtxPqMI9meElHdnU0VHuwbg7555iaku2qtYmF1ovX4AJR5QPTkaFnfPQh1JB3qcHgQhTWb7yrH/VnIJvHehc7nY3vTFTWvCU4SvkHo3L4vU7DBfOsu+FbaPaCDmOZp8k6CGvPD8flsDorfbzF8s/88zkqvwHCOQdBlxQzdORF9+vn66LlZ6/uuaP2zu/YS3TphFFmpKi+nrSOFH1PK1EMc4Xtk1w5RzRiiV0fB2zcuyNQa8nBJTdK+iFv62gDmetch08WWtEqIc5UuOkIen0iep3/WIkWEchELd6Zl9r0WvTSn5E9h1Qx8iT34g7JiqgklwB/VfJ5rq5mfvK4aH6VreiLvj9Xzv2CF48ygef8UaWTfb5s2mADhRc7cSuZKk/YDO80rkGIlEPIaO6HifuU00stOxjM0D309ncrFOcC910vxx8dl0fp2wsYd8Z0r0k7nIe+gx8vQymn/xLoPXHrZykW7ZgdMfQRDYzRbdWhvD87uNyyE8n/v54nA4aXz2U/c09nw9qknIkbwOpdtrdzs3Eoy4KglABmdt4dr0lbvs0Vqa+D+9iAQ74aarYEe90mnZRWNe32QE9CDx42kD6+3h9+dQieBdkVb1BSbd5hbP0kkeQMG8sndPvubQ+2YNL+A1BLAwQUAAIACAA3W+tIle6RfksAAABrAAAAGwAAAHVuaXZlcnNhbC91bml2ZXJzYWwucG5nLnhtbLOxr8jNUShLLSrOzM+zVTLUM1Cyt+PlsikoSi3LTC1XqACKAQUhQEmhEsg1QnDLM1NKMoBCBuZmCMGM1Mz0jBJbJQsDc7igPtBMAFBLAQIAABQAAgAIADZb60gVDq0oZAQAAAcRAAAdAAAAAAAAAAEAAAAAAAAAAAB1bml2ZXJzYWwvY29tbW9uX21lc3NhZ2VzLmxuZ1BLAQIAABQAAgAIADZb60gIfgsjKQMAAIYMAAAnAAAAAAAAAAEAAAAAAJ8EAAB1bml2ZXJzYWwvZmxhc2hfcHVibGlzaGluZ19zZXR0aW5ncy54bWxQSwECAAAUAAIACAA2W+tIvnzWSLkCAABRCgAAIQAAAAAAAAABAAAAAAANCAAAdW5pdmVyc2FsL2ZsYXNoX3NraW5fc2V0dGluZ3MueG1sUEsBAgAAFAACAAgANlvrSCqWD2f+AgAAlwsAACYAAAAAAAAAAQAAAAAABQsAAHVuaXZlcnNhbC9odG1sX3B1Ymxpc2hpbmdfc2V0dGluZ3MueG1sUEsBAgAAFAACAAgANlvrSLSHFAygAQAALgYAAB8AAAAAAAAAAQAAAAAARw4AAHVuaXZlcnNhbC9odG1sX3NraW5fc2V0dGluZ3MuanNQSwECAAAUAAIACAA2W+tIPTwv0cEAAADlAQAAGgAAAAAAAAABAAAAAAAkEAAAdW5pdmVyc2FsL2kxOG5fcHJlc2V0cy54bWxQSwECAAAUAAIACAA2W+tIlBOzImkAAABuAAAAHAAAAAAAAAABAAAAAAAdEQAAdW5pdmVyc2FsL2xvY2FsX3NldHRpbmdzLnhtbFBLAQIAABQAAgAIAESUV0cjtE77+wIAALAIAAAUAAAAAAAAAAEAAAAAAMARAAB1bml2ZXJzYWwvcGxheWVyLnhtbFBLAQIAABQAAgAIADZb60g129mtaAEAAPMCAAApAAAAAAAAAAEAAAAAAO0UAAB1bml2ZXJzYWwvc2tpbl9jdXN0b21pemF0aW9uX3NldHRpbmdzLnhtbFBLAQIAABQAAgAIADdb60jNkXnpoQ4AAPJeAAAXAAAAAAAAAAAAAAAAAJwWAAB1bml2ZXJzYWwvdW5pdmVyc2FsLnBuZ1BLAQIAABQAAgAIADdb60iV7pF+SwAAAGsAAAAbAAAAAAAAAAEAAAAAAHIlAAB1bml2ZXJzYWwvdW5pdmVyc2FsLnBuZy54bWxQSwUGAAAAAAsACwBJAwAA9iU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导出1"/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}"/>
  <p:tag name="KSO_WPP_MARK_KEY" val="9ee4df52-d0aa-4262-8b85-adc0ecd531ff"/>
  <p:tag name="COMMONDATA" val="eyJoZGlkIjoiYzQ3MTgxODVlMWEzYzUxMWM0NmQ1OGY3NDI5N2Q4NT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09233147"/>
  <p:tag name="MH_LIBRARY" val="GRAPHIC"/>
  <p:tag name="MH_ORDER" val="文本框 1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09233147"/>
  <p:tag name="MH_LIBRARY" val="GRAPHIC"/>
  <p:tag name="MH_ORDER" val="文本框 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09233147"/>
  <p:tag name="MH_LIBRARY" val="GRAPHIC"/>
  <p:tag name="MH_ORDER" val="文本框 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09233147"/>
  <p:tag name="MH_LIBRARY" val="GRAPHIC"/>
  <p:tag name="MH_ORDER" val="文本框 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09233147"/>
  <p:tag name="MH_LIBRARY" val="GRAPHIC"/>
  <p:tag name="MH_ORDER" val="文本框 19"/>
</p:tagLst>
</file>

<file path=ppt/theme/theme1.xml><?xml version="1.0" encoding="utf-8"?>
<a:theme xmlns:a="http://schemas.openxmlformats.org/drawingml/2006/main" name="1_默认设计模板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666</TotalTime>
  <Words>2588</Words>
  <Application>Microsoft Office PowerPoint</Application>
  <PresentationFormat>自定义</PresentationFormat>
  <Paragraphs>241</Paragraphs>
  <Slides>27</Slides>
  <Notes>27</Notes>
  <HiddenSlides>0</HiddenSlides>
  <MMClips>27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思源宋体</vt:lpstr>
      <vt:lpstr>宋体</vt:lpstr>
      <vt:lpstr>微软雅黑</vt:lpstr>
      <vt:lpstr>微软雅黑 Light</vt:lpstr>
      <vt:lpstr>Arial</vt:lpstr>
      <vt:lpstr>Calibri</vt:lpstr>
      <vt:lpstr>Impact</vt:lpstr>
      <vt:lpstr>Times New Roman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111</dc:creator>
  <cp:lastModifiedBy>Yifan Chen</cp:lastModifiedBy>
  <cp:revision>72</cp:revision>
  <dcterms:created xsi:type="dcterms:W3CDTF">2019-05-04T07:12:00Z</dcterms:created>
  <dcterms:modified xsi:type="dcterms:W3CDTF">2023-05-04T10:23:52Z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EA0F52497F7A4A5892BFB2B17FFE0AAC_12</vt:lpwstr>
  </property>
</Properties>
</file>